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71" r:id="rId5"/>
    <p:sldId id="265" r:id="rId6"/>
    <p:sldId id="259" r:id="rId7"/>
    <p:sldId id="263" r:id="rId8"/>
    <p:sldId id="266" r:id="rId9"/>
    <p:sldId id="260" r:id="rId10"/>
    <p:sldId id="264" r:id="rId11"/>
    <p:sldId id="261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bw" frameSlides="1"/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207"/>
    <p:restoredTop sz="50000" autoAdjust="0"/>
  </p:normalViewPr>
  <p:slideViewPr>
    <p:cSldViewPr>
      <p:cViewPr varScale="1">
        <p:scale>
          <a:sx n="131" d="100"/>
          <a:sy n="131" d="100"/>
        </p:scale>
        <p:origin x="222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6" d="100"/>
        <a:sy n="7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74601-3C15-C849-934A-D3B51362CB3A}" type="datetimeFigureOut">
              <a:rPr lang="en-US" smtClean="0"/>
              <a:t>4/8/19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9E5B1D-BE54-7545-ABE7-B8CCFC976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3559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CA864-7BE4-664F-B69A-F275AE58EDDE}" type="datetimeFigureOut">
              <a:rPr lang="en-US" smtClean="0"/>
              <a:t>4/8/19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D1ED8-3C9F-0749-91CF-4C82F25C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72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916556-F221-6B4A-941B-C4D5E89A56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074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28CDB4-73E0-F449-8197-52C89BA2DC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718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9DF34A-A5BC-3C4A-95B7-3236D14BB8F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5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9D3503-C020-CD4B-BF6D-3DAB6B076F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774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D2F09D-1D5D-E640-9131-07ADF02E5D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50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2923BF-0F1B-BD4D-9C7C-B519A1AF00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570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1F3FB7-4444-5641-9266-5DEED5BD2E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987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F59828-B2EB-2A4C-A94D-BEA8D363E8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3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B3A76C-7820-154F-80CA-E04A29777C4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479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7906BB-6978-DD4D-8858-DAC14037CA6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765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843C49-99BB-A24A-B791-488380824C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781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  <a:cs typeface="+mn-cs"/>
              </a:defRPr>
            </a:lvl1pPr>
          </a:lstStyle>
          <a:p>
            <a:pPr>
              <a:defRPr/>
            </a:pPr>
            <a:fld id="{39D57118-4C32-8A46-AAC1-B8BB302803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/>
          <a:ea typeface="+mj-ea"/>
          <a:cs typeface="Comic Sans M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omic Sans MS"/>
          <a:ea typeface="+mn-ea"/>
          <a:cs typeface="Comic Sans M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omic Sans MS"/>
          <a:ea typeface="+mn-ea"/>
          <a:cs typeface="Comic Sans M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omic Sans MS"/>
          <a:ea typeface="+mn-ea"/>
          <a:cs typeface="Comic Sans M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omic Sans MS"/>
          <a:ea typeface="+mn-ea"/>
          <a:cs typeface="Comic Sans M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omic Sans MS"/>
          <a:ea typeface="+mn-ea"/>
          <a:cs typeface="Comic Sans M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" y="2130425"/>
            <a:ext cx="8686800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>
                <a:latin typeface="Comic Sans MS" charset="0"/>
                <a:cs typeface="+mj-cs"/>
              </a:rPr>
              <a:t>Chapter 26</a:t>
            </a:r>
            <a:br>
              <a:rPr lang="en-US" sz="4800" dirty="0">
                <a:latin typeface="Comic Sans MS" charset="0"/>
                <a:cs typeface="+mj-cs"/>
              </a:rPr>
            </a:br>
            <a:r>
              <a:rPr lang="en-US" sz="4800" b="1" dirty="0">
                <a:latin typeface="Comic Sans MS" charset="0"/>
                <a:cs typeface="+mj-cs"/>
              </a:rPr>
              <a:t>Concurrency and Thread</a:t>
            </a:r>
            <a:endParaRPr lang="en-US" sz="4000" b="1" dirty="0">
              <a:latin typeface="Comic Sans MS" charset="0"/>
              <a:cs typeface="+mj-cs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>
                <a:latin typeface="Comic Sans MS" charset="0"/>
                <a:cs typeface="+mn-cs"/>
              </a:rPr>
              <a:t>Chien</a:t>
            </a:r>
            <a:r>
              <a:rPr lang="en-US" dirty="0">
                <a:latin typeface="Comic Sans MS" charset="0"/>
                <a:cs typeface="+mn-cs"/>
              </a:rPr>
              <a:t>-Chung </a:t>
            </a:r>
            <a:r>
              <a:rPr lang="en-US" dirty="0" err="1">
                <a:latin typeface="Comic Sans MS" charset="0"/>
                <a:cs typeface="+mn-cs"/>
              </a:rPr>
              <a:t>Shen</a:t>
            </a:r>
            <a:endParaRPr lang="en-US" dirty="0">
              <a:latin typeface="Comic Sans MS" charset="0"/>
              <a:cs typeface="+mn-cs"/>
            </a:endParaRPr>
          </a:p>
          <a:p>
            <a:pPr eaLnBrk="1" hangingPunct="1">
              <a:defRPr/>
            </a:pPr>
            <a:r>
              <a:rPr lang="en-US" dirty="0">
                <a:latin typeface="Comic Sans MS" charset="0"/>
                <a:cs typeface="+mn-cs"/>
              </a:rPr>
              <a:t>CIS/UD</a:t>
            </a:r>
          </a:p>
          <a:p>
            <a:pPr eaLnBrk="1" hangingPunct="1">
              <a:defRPr/>
            </a:pPr>
            <a:r>
              <a:rPr lang="en-US" b="1" dirty="0" err="1">
                <a:latin typeface="Courier New" charset="0"/>
                <a:cs typeface="+mn-cs"/>
              </a:rPr>
              <a:t>cshen@udel.edu</a:t>
            </a:r>
            <a:endParaRPr lang="en-US" b="1" dirty="0">
              <a:latin typeface="Courier New" charset="0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882242"/>
            <a:ext cx="8672856" cy="37471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Interleaving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62691" y="3808112"/>
            <a:ext cx="206304" cy="566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DD471B-9757-8D47-8726-C595CCEC8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05" y="1905000"/>
            <a:ext cx="4889499" cy="1066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348CDE-E975-FE4D-8D4A-B4A3A00C6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1425743"/>
            <a:ext cx="4831153" cy="4111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4BAC68-67F7-F34D-B91C-624AC29A653D}"/>
              </a:ext>
            </a:extLst>
          </p:cNvPr>
          <p:cNvSpPr txBox="1"/>
          <p:nvPr/>
        </p:nvSpPr>
        <p:spPr>
          <a:xfrm>
            <a:off x="2209800" y="4271873"/>
            <a:ext cx="3005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sz="2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eax</a:t>
            </a:r>
            <a:r>
              <a:rPr lang="en-US" sz="2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=51</a:t>
            </a:r>
            <a:r>
              <a:rPr lang="en-US" sz="2000" b="1" dirty="0">
                <a:solidFill>
                  <a:srgbClr val="0000FF"/>
                </a:solidFill>
                <a:latin typeface="Comic Sans MS" panose="030F0902030302020204" pitchFamily="66" charset="0"/>
                <a:cs typeface="Courier New" panose="02070309020205020404" pitchFamily="49" charset="0"/>
              </a:rPr>
              <a:t> (in T1’s TCB)</a:t>
            </a:r>
            <a:endParaRPr lang="en-US" sz="2000" b="1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38ADC60-DA6A-904D-A5A1-6CFBCFE20F81}"/>
              </a:ext>
            </a:extLst>
          </p:cNvPr>
          <p:cNvCxnSpPr/>
          <p:nvPr/>
        </p:nvCxnSpPr>
        <p:spPr>
          <a:xfrm flipH="1">
            <a:off x="1219200" y="3657600"/>
            <a:ext cx="746760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DA7F51B-8F0A-0344-8D5C-2B712BC6AD32}"/>
              </a:ext>
            </a:extLst>
          </p:cNvPr>
          <p:cNvCxnSpPr/>
          <p:nvPr/>
        </p:nvCxnSpPr>
        <p:spPr>
          <a:xfrm flipH="1">
            <a:off x="7620000" y="4953000"/>
            <a:ext cx="34269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C5A1876-C2EA-C04C-8F0A-A520CABEB890}"/>
              </a:ext>
            </a:extLst>
          </p:cNvPr>
          <p:cNvCxnSpPr>
            <a:cxnSpLocks/>
          </p:cNvCxnSpPr>
          <p:nvPr/>
        </p:nvCxnSpPr>
        <p:spPr>
          <a:xfrm>
            <a:off x="7619999" y="5486400"/>
            <a:ext cx="34269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B51CF31-AE46-AF4A-8C79-90BC336F7A61}"/>
              </a:ext>
            </a:extLst>
          </p:cNvPr>
          <p:cNvCxnSpPr/>
          <p:nvPr/>
        </p:nvCxnSpPr>
        <p:spPr>
          <a:xfrm>
            <a:off x="3177574" y="4634843"/>
            <a:ext cx="4137626" cy="146115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ight Arrow 18">
            <a:extLst>
              <a:ext uri="{FF2B5EF4-FFF2-40B4-BE49-F238E27FC236}">
                <a16:creationId xmlns:a16="http://schemas.microsoft.com/office/drawing/2014/main" id="{26468C98-0527-0A49-805D-E3DC778CF5DE}"/>
              </a:ext>
            </a:extLst>
          </p:cNvPr>
          <p:cNvSpPr/>
          <p:nvPr/>
        </p:nvSpPr>
        <p:spPr>
          <a:xfrm>
            <a:off x="533399" y="6096000"/>
            <a:ext cx="227111" cy="1524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7C4C70D-8D2A-EB44-A3FD-D3E99952D142}"/>
              </a:ext>
            </a:extLst>
          </p:cNvPr>
          <p:cNvSpPr/>
          <p:nvPr/>
        </p:nvSpPr>
        <p:spPr>
          <a:xfrm>
            <a:off x="6193832" y="1658510"/>
            <a:ext cx="130768" cy="856090"/>
          </a:xfrm>
          <a:custGeom>
            <a:avLst/>
            <a:gdLst>
              <a:gd name="connsiteX0" fmla="*/ 91440 w 167978"/>
              <a:gd name="connsiteY0" fmla="*/ 0 h 1154514"/>
              <a:gd name="connsiteX1" fmla="*/ 18288 w 167978"/>
              <a:gd name="connsiteY1" fmla="*/ 109728 h 1154514"/>
              <a:gd name="connsiteX2" fmla="*/ 118872 w 167978"/>
              <a:gd name="connsiteY2" fmla="*/ 210312 h 1154514"/>
              <a:gd name="connsiteX3" fmla="*/ 0 w 167978"/>
              <a:gd name="connsiteY3" fmla="*/ 356616 h 1154514"/>
              <a:gd name="connsiteX4" fmla="*/ 118872 w 167978"/>
              <a:gd name="connsiteY4" fmla="*/ 457200 h 1154514"/>
              <a:gd name="connsiteX5" fmla="*/ 36576 w 167978"/>
              <a:gd name="connsiteY5" fmla="*/ 585216 h 1154514"/>
              <a:gd name="connsiteX6" fmla="*/ 146304 w 167978"/>
              <a:gd name="connsiteY6" fmla="*/ 685800 h 1154514"/>
              <a:gd name="connsiteX7" fmla="*/ 27432 w 167978"/>
              <a:gd name="connsiteY7" fmla="*/ 822960 h 1154514"/>
              <a:gd name="connsiteX8" fmla="*/ 155448 w 167978"/>
              <a:gd name="connsiteY8" fmla="*/ 923544 h 1154514"/>
              <a:gd name="connsiteX9" fmla="*/ 45720 w 167978"/>
              <a:gd name="connsiteY9" fmla="*/ 1033272 h 1154514"/>
              <a:gd name="connsiteX10" fmla="*/ 146304 w 167978"/>
              <a:gd name="connsiteY10" fmla="*/ 1152144 h 1154514"/>
              <a:gd name="connsiteX11" fmla="*/ 164592 w 167978"/>
              <a:gd name="connsiteY11" fmla="*/ 1115568 h 1154514"/>
              <a:gd name="connsiteX12" fmla="*/ 164592 w 167978"/>
              <a:gd name="connsiteY12" fmla="*/ 1115568 h 1154514"/>
              <a:gd name="connsiteX13" fmla="*/ 164592 w 167978"/>
              <a:gd name="connsiteY13" fmla="*/ 1115568 h 1154514"/>
              <a:gd name="connsiteX14" fmla="*/ 164592 w 167978"/>
              <a:gd name="connsiteY14" fmla="*/ 1106424 h 1154514"/>
              <a:gd name="connsiteX15" fmla="*/ 118872 w 167978"/>
              <a:gd name="connsiteY15" fmla="*/ 1143000 h 1154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7978" h="1154514">
                <a:moveTo>
                  <a:pt x="91440" y="0"/>
                </a:moveTo>
                <a:cubicBezTo>
                  <a:pt x="52578" y="37338"/>
                  <a:pt x="13716" y="74676"/>
                  <a:pt x="18288" y="109728"/>
                </a:cubicBezTo>
                <a:cubicBezTo>
                  <a:pt x="22860" y="144780"/>
                  <a:pt x="121920" y="169164"/>
                  <a:pt x="118872" y="210312"/>
                </a:cubicBezTo>
                <a:cubicBezTo>
                  <a:pt x="115824" y="251460"/>
                  <a:pt x="0" y="315468"/>
                  <a:pt x="0" y="356616"/>
                </a:cubicBezTo>
                <a:cubicBezTo>
                  <a:pt x="0" y="397764"/>
                  <a:pt x="112776" y="419100"/>
                  <a:pt x="118872" y="457200"/>
                </a:cubicBezTo>
                <a:cubicBezTo>
                  <a:pt x="124968" y="495300"/>
                  <a:pt x="32004" y="547116"/>
                  <a:pt x="36576" y="585216"/>
                </a:cubicBezTo>
                <a:cubicBezTo>
                  <a:pt x="41148" y="623316"/>
                  <a:pt x="147828" y="646176"/>
                  <a:pt x="146304" y="685800"/>
                </a:cubicBezTo>
                <a:cubicBezTo>
                  <a:pt x="144780" y="725424"/>
                  <a:pt x="25908" y="783336"/>
                  <a:pt x="27432" y="822960"/>
                </a:cubicBezTo>
                <a:cubicBezTo>
                  <a:pt x="28956" y="862584"/>
                  <a:pt x="152400" y="888492"/>
                  <a:pt x="155448" y="923544"/>
                </a:cubicBezTo>
                <a:cubicBezTo>
                  <a:pt x="158496" y="958596"/>
                  <a:pt x="47244" y="995172"/>
                  <a:pt x="45720" y="1033272"/>
                </a:cubicBezTo>
                <a:cubicBezTo>
                  <a:pt x="44196" y="1071372"/>
                  <a:pt x="126492" y="1138428"/>
                  <a:pt x="146304" y="1152144"/>
                </a:cubicBezTo>
                <a:cubicBezTo>
                  <a:pt x="166116" y="1165860"/>
                  <a:pt x="164592" y="1115568"/>
                  <a:pt x="164592" y="1115568"/>
                </a:cubicBezTo>
                <a:lnTo>
                  <a:pt x="164592" y="1115568"/>
                </a:lnTo>
                <a:lnTo>
                  <a:pt x="164592" y="1115568"/>
                </a:lnTo>
                <a:cubicBezTo>
                  <a:pt x="164592" y="1114044"/>
                  <a:pt x="172212" y="1101852"/>
                  <a:pt x="164592" y="1106424"/>
                </a:cubicBezTo>
                <a:cubicBezTo>
                  <a:pt x="156972" y="1110996"/>
                  <a:pt x="137922" y="1126998"/>
                  <a:pt x="118872" y="1143000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9332C4AC-0C2F-3E49-A444-63CCDC99F35B}"/>
              </a:ext>
            </a:extLst>
          </p:cNvPr>
          <p:cNvSpPr/>
          <p:nvPr/>
        </p:nvSpPr>
        <p:spPr>
          <a:xfrm flipH="1">
            <a:off x="8229600" y="1658510"/>
            <a:ext cx="127956" cy="856090"/>
          </a:xfrm>
          <a:custGeom>
            <a:avLst/>
            <a:gdLst>
              <a:gd name="connsiteX0" fmla="*/ 91440 w 167978"/>
              <a:gd name="connsiteY0" fmla="*/ 0 h 1154514"/>
              <a:gd name="connsiteX1" fmla="*/ 18288 w 167978"/>
              <a:gd name="connsiteY1" fmla="*/ 109728 h 1154514"/>
              <a:gd name="connsiteX2" fmla="*/ 118872 w 167978"/>
              <a:gd name="connsiteY2" fmla="*/ 210312 h 1154514"/>
              <a:gd name="connsiteX3" fmla="*/ 0 w 167978"/>
              <a:gd name="connsiteY3" fmla="*/ 356616 h 1154514"/>
              <a:gd name="connsiteX4" fmla="*/ 118872 w 167978"/>
              <a:gd name="connsiteY4" fmla="*/ 457200 h 1154514"/>
              <a:gd name="connsiteX5" fmla="*/ 36576 w 167978"/>
              <a:gd name="connsiteY5" fmla="*/ 585216 h 1154514"/>
              <a:gd name="connsiteX6" fmla="*/ 146304 w 167978"/>
              <a:gd name="connsiteY6" fmla="*/ 685800 h 1154514"/>
              <a:gd name="connsiteX7" fmla="*/ 27432 w 167978"/>
              <a:gd name="connsiteY7" fmla="*/ 822960 h 1154514"/>
              <a:gd name="connsiteX8" fmla="*/ 155448 w 167978"/>
              <a:gd name="connsiteY8" fmla="*/ 923544 h 1154514"/>
              <a:gd name="connsiteX9" fmla="*/ 45720 w 167978"/>
              <a:gd name="connsiteY9" fmla="*/ 1033272 h 1154514"/>
              <a:gd name="connsiteX10" fmla="*/ 146304 w 167978"/>
              <a:gd name="connsiteY10" fmla="*/ 1152144 h 1154514"/>
              <a:gd name="connsiteX11" fmla="*/ 164592 w 167978"/>
              <a:gd name="connsiteY11" fmla="*/ 1115568 h 1154514"/>
              <a:gd name="connsiteX12" fmla="*/ 164592 w 167978"/>
              <a:gd name="connsiteY12" fmla="*/ 1115568 h 1154514"/>
              <a:gd name="connsiteX13" fmla="*/ 164592 w 167978"/>
              <a:gd name="connsiteY13" fmla="*/ 1115568 h 1154514"/>
              <a:gd name="connsiteX14" fmla="*/ 164592 w 167978"/>
              <a:gd name="connsiteY14" fmla="*/ 1106424 h 1154514"/>
              <a:gd name="connsiteX15" fmla="*/ 118872 w 167978"/>
              <a:gd name="connsiteY15" fmla="*/ 1143000 h 1154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7978" h="1154514">
                <a:moveTo>
                  <a:pt x="91440" y="0"/>
                </a:moveTo>
                <a:cubicBezTo>
                  <a:pt x="52578" y="37338"/>
                  <a:pt x="13716" y="74676"/>
                  <a:pt x="18288" y="109728"/>
                </a:cubicBezTo>
                <a:cubicBezTo>
                  <a:pt x="22860" y="144780"/>
                  <a:pt x="121920" y="169164"/>
                  <a:pt x="118872" y="210312"/>
                </a:cubicBezTo>
                <a:cubicBezTo>
                  <a:pt x="115824" y="251460"/>
                  <a:pt x="0" y="315468"/>
                  <a:pt x="0" y="356616"/>
                </a:cubicBezTo>
                <a:cubicBezTo>
                  <a:pt x="0" y="397764"/>
                  <a:pt x="112776" y="419100"/>
                  <a:pt x="118872" y="457200"/>
                </a:cubicBezTo>
                <a:cubicBezTo>
                  <a:pt x="124968" y="495300"/>
                  <a:pt x="32004" y="547116"/>
                  <a:pt x="36576" y="585216"/>
                </a:cubicBezTo>
                <a:cubicBezTo>
                  <a:pt x="41148" y="623316"/>
                  <a:pt x="147828" y="646176"/>
                  <a:pt x="146304" y="685800"/>
                </a:cubicBezTo>
                <a:cubicBezTo>
                  <a:pt x="144780" y="725424"/>
                  <a:pt x="25908" y="783336"/>
                  <a:pt x="27432" y="822960"/>
                </a:cubicBezTo>
                <a:cubicBezTo>
                  <a:pt x="28956" y="862584"/>
                  <a:pt x="152400" y="888492"/>
                  <a:pt x="155448" y="923544"/>
                </a:cubicBezTo>
                <a:cubicBezTo>
                  <a:pt x="158496" y="958596"/>
                  <a:pt x="47244" y="995172"/>
                  <a:pt x="45720" y="1033272"/>
                </a:cubicBezTo>
                <a:cubicBezTo>
                  <a:pt x="44196" y="1071372"/>
                  <a:pt x="126492" y="1138428"/>
                  <a:pt x="146304" y="1152144"/>
                </a:cubicBezTo>
                <a:cubicBezTo>
                  <a:pt x="166116" y="1165860"/>
                  <a:pt x="164592" y="1115568"/>
                  <a:pt x="164592" y="1115568"/>
                </a:cubicBezTo>
                <a:lnTo>
                  <a:pt x="164592" y="1115568"/>
                </a:lnTo>
                <a:lnTo>
                  <a:pt x="164592" y="1115568"/>
                </a:lnTo>
                <a:cubicBezTo>
                  <a:pt x="164592" y="1114044"/>
                  <a:pt x="172212" y="1101852"/>
                  <a:pt x="164592" y="1106424"/>
                </a:cubicBezTo>
                <a:cubicBezTo>
                  <a:pt x="156972" y="1110996"/>
                  <a:pt x="137922" y="1126998"/>
                  <a:pt x="118872" y="1143000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1424512-837E-8A49-A02F-B87BE85953BE}"/>
              </a:ext>
            </a:extLst>
          </p:cNvPr>
          <p:cNvSpPr/>
          <p:nvPr/>
        </p:nvSpPr>
        <p:spPr>
          <a:xfrm>
            <a:off x="5495983" y="1320855"/>
            <a:ext cx="3505197" cy="1507660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42C00D6-8BE0-8045-8C80-F3D6C7030D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6496" y="1862820"/>
            <a:ext cx="1959473" cy="1667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2700CD4-A555-9547-9276-613A0CC3C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9039" y="2026232"/>
            <a:ext cx="1959473" cy="166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40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Race Condition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/>
          <a:lstStyle/>
          <a:p>
            <a:r>
              <a:rPr lang="en-US" sz="2200" dirty="0"/>
              <a:t>Definition: Results depend on the </a:t>
            </a:r>
            <a:r>
              <a:rPr lang="en-US" sz="2200" b="1" dirty="0">
                <a:solidFill>
                  <a:srgbClr val="0000FF"/>
                </a:solidFill>
              </a:rPr>
              <a:t>timing execution </a:t>
            </a:r>
            <a:r>
              <a:rPr lang="en-US" sz="2200" dirty="0"/>
              <a:t>of the code - with some bad luck (i.e., context switches that occur at untimely points in the execution), we get the wrong and different results (results are </a:t>
            </a:r>
            <a:r>
              <a:rPr lang="en-US" sz="2200" b="1" dirty="0">
                <a:solidFill>
                  <a:srgbClr val="0000FF"/>
                </a:solidFill>
              </a:rPr>
              <a:t>indeterminate</a:t>
            </a:r>
            <a:r>
              <a:rPr lang="en-US" sz="2200" dirty="0"/>
              <a:t>)</a:t>
            </a:r>
          </a:p>
          <a:p>
            <a:r>
              <a:rPr lang="en-US" sz="2200" dirty="0"/>
              <a:t>Because multiple threads executing </a:t>
            </a:r>
            <a:r>
              <a:rPr lang="en-US" sz="2200" b="1" dirty="0">
                <a:solidFill>
                  <a:srgbClr val="0000FF"/>
                </a:solidFill>
              </a:rPr>
              <a:t>this code</a:t>
            </a:r>
            <a:r>
              <a:rPr lang="en-US" sz="2200" dirty="0"/>
              <a:t> can result in a race condition, we call </a:t>
            </a:r>
            <a:r>
              <a:rPr lang="en-US" sz="2200" b="1" u="sng" dirty="0"/>
              <a:t>this code</a:t>
            </a:r>
            <a:r>
              <a:rPr lang="en-US" sz="2200" dirty="0"/>
              <a:t> a </a:t>
            </a:r>
            <a:r>
              <a:rPr lang="en-US" sz="2200" b="1" dirty="0">
                <a:solidFill>
                  <a:srgbClr val="0000FF"/>
                </a:solidFill>
              </a:rPr>
              <a:t>critical section </a:t>
            </a:r>
          </a:p>
          <a:p>
            <a:r>
              <a:rPr lang="en-US" sz="2200" dirty="0"/>
              <a:t>A </a:t>
            </a:r>
            <a:r>
              <a:rPr lang="en-US" sz="2200" b="1" dirty="0">
                <a:solidFill>
                  <a:srgbClr val="0000FF"/>
                </a:solidFill>
              </a:rPr>
              <a:t>critical section </a:t>
            </a:r>
            <a:r>
              <a:rPr lang="en-US" sz="2200" dirty="0"/>
              <a:t>is </a:t>
            </a:r>
            <a:r>
              <a:rPr lang="en-US" sz="2200" b="1" u="sng" dirty="0"/>
              <a:t>a piece of code</a:t>
            </a:r>
            <a:r>
              <a:rPr lang="en-US" sz="2200" dirty="0"/>
              <a:t> that accesses a </a:t>
            </a:r>
            <a:r>
              <a:rPr lang="en-US" sz="2200" b="1" dirty="0"/>
              <a:t>shared</a:t>
            </a:r>
            <a:r>
              <a:rPr lang="en-US" sz="2200" dirty="0"/>
              <a:t> variable (or more generally, a shared resource) and must </a:t>
            </a:r>
            <a:r>
              <a:rPr lang="en-US" sz="2200" b="1" dirty="0"/>
              <a:t>not</a:t>
            </a:r>
            <a:r>
              <a:rPr lang="en-US" sz="2200" dirty="0"/>
              <a:t> be concurrently executed by more than one thread</a:t>
            </a:r>
          </a:p>
          <a:p>
            <a:r>
              <a:rPr lang="en-US" sz="2200" b="1" dirty="0">
                <a:solidFill>
                  <a:srgbClr val="0000FF"/>
                </a:solidFill>
              </a:rPr>
              <a:t>Mutual exclusion </a:t>
            </a:r>
            <a:r>
              <a:rPr lang="en-US" sz="2200" b="1" dirty="0"/>
              <a:t>- property</a:t>
            </a:r>
            <a:r>
              <a:rPr lang="en-US" sz="2200" dirty="0"/>
              <a:t> guarantees that if one thread is executing within the critical section, the others will </a:t>
            </a:r>
            <a:r>
              <a:rPr lang="en-US" sz="2200" u="sng" dirty="0"/>
              <a:t>be prevented from</a:t>
            </a:r>
            <a:r>
              <a:rPr lang="en-US" sz="2200" dirty="0"/>
              <a:t> doing so [some efforts have to be done to achieve this property]</a:t>
            </a:r>
          </a:p>
          <a:p>
            <a:pPr marL="0" indent="0">
              <a:buNone/>
            </a:pPr>
            <a:endParaRPr lang="en-US" sz="2300" b="1" dirty="0">
              <a:solidFill>
                <a:srgbClr val="0000FF"/>
              </a:solidFill>
            </a:endParaRPr>
          </a:p>
          <a:p>
            <a:endParaRPr lang="en-US" dirty="0">
              <a:solidFill>
                <a:srgbClr val="0000FF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924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Atomicity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All or nothing - similar to </a:t>
            </a:r>
            <a:r>
              <a:rPr lang="en-US" sz="2200" b="1" dirty="0"/>
              <a:t>transaction</a:t>
            </a:r>
            <a:r>
              <a:rPr lang="en-US" sz="2200" dirty="0"/>
              <a:t> in database</a:t>
            </a:r>
          </a:p>
          <a:p>
            <a:r>
              <a:rPr lang="en-US" sz="2200" dirty="0"/>
              <a:t>One way to solve race condition to have </a:t>
            </a:r>
            <a:r>
              <a:rPr lang="en-US" sz="2200" u="sng" dirty="0"/>
              <a:t>more powerful instructions</a:t>
            </a:r>
            <a:r>
              <a:rPr lang="en-US" sz="2200" dirty="0"/>
              <a:t> that, </a:t>
            </a:r>
            <a:r>
              <a:rPr lang="en-US" sz="2200" b="1" dirty="0">
                <a:solidFill>
                  <a:srgbClr val="0000FF"/>
                </a:solidFill>
              </a:rPr>
              <a:t>in a single step</a:t>
            </a:r>
            <a:r>
              <a:rPr lang="en-US" sz="2200" dirty="0"/>
              <a:t>, did exactly whatever we needed done and thus removed the possibility of an untimely interrupt</a:t>
            </a:r>
          </a:p>
          <a:p>
            <a:pPr lvl="1"/>
            <a:r>
              <a:rPr lang="en-US" sz="2000" b="1" dirty="0">
                <a:solidFill>
                  <a:srgbClr val="0000FF"/>
                </a:solidFill>
              </a:rPr>
              <a:t>atomic</a:t>
            </a:r>
            <a:r>
              <a:rPr lang="en-US" sz="2000" dirty="0"/>
              <a:t> instructions facilitated by </a:t>
            </a:r>
            <a:r>
              <a:rPr lang="en-US" sz="2000" b="1" dirty="0"/>
              <a:t>hardware </a:t>
            </a:r>
            <a:r>
              <a:rPr lang="en-US" sz="2000" dirty="0"/>
              <a:t>-</a:t>
            </a:r>
            <a:r>
              <a:rPr lang="en-US" sz="2000" b="1" dirty="0"/>
              <a:t> </a:t>
            </a:r>
            <a:r>
              <a:rPr lang="en-US" sz="2000" dirty="0"/>
              <a:t>when an interrupt occurs, either the instruction has not run at all, or it has run to completion; there is </a:t>
            </a:r>
            <a:r>
              <a:rPr lang="en-US" sz="2000" b="1" dirty="0"/>
              <a:t>no</a:t>
            </a:r>
            <a:r>
              <a:rPr lang="en-US" sz="2000" dirty="0"/>
              <a:t> in-between state </a:t>
            </a:r>
          </a:p>
          <a:p>
            <a:pPr lvl="1"/>
            <a:r>
              <a:rPr lang="en-US" sz="2000" dirty="0"/>
              <a:t>feasibility?</a:t>
            </a:r>
          </a:p>
          <a:p>
            <a:r>
              <a:rPr lang="en-US" sz="2200" dirty="0"/>
              <a:t>No!. So build</a:t>
            </a:r>
            <a:r>
              <a:rPr lang="en-US" sz="2200" b="1" dirty="0"/>
              <a:t> </a:t>
            </a:r>
            <a:r>
              <a:rPr lang="en-US" sz="2200" b="1" dirty="0">
                <a:solidFill>
                  <a:srgbClr val="0000FF"/>
                </a:solidFill>
              </a:rPr>
              <a:t>synchronization</a:t>
            </a:r>
            <a:r>
              <a:rPr lang="en-US" sz="2200" dirty="0">
                <a:solidFill>
                  <a:srgbClr val="0000FF"/>
                </a:solidFill>
              </a:rPr>
              <a:t> </a:t>
            </a:r>
            <a:r>
              <a:rPr lang="en-US" sz="2200" b="1" dirty="0">
                <a:solidFill>
                  <a:srgbClr val="0000FF"/>
                </a:solidFill>
              </a:rPr>
              <a:t>primitives</a:t>
            </a:r>
            <a:r>
              <a:rPr lang="en-US" sz="2200" dirty="0">
                <a:solidFill>
                  <a:srgbClr val="0000FF"/>
                </a:solidFill>
              </a:rPr>
              <a:t> </a:t>
            </a:r>
            <a:r>
              <a:rPr lang="en-US" sz="2200" dirty="0"/>
              <a:t>on top of a few useful </a:t>
            </a:r>
            <a:r>
              <a:rPr lang="en-US" sz="2200" b="1" dirty="0"/>
              <a:t>hardware instructions</a:t>
            </a:r>
          </a:p>
          <a:p>
            <a:r>
              <a:rPr lang="en-US" sz="2200" b="1" dirty="0"/>
              <a:t>File systems </a:t>
            </a:r>
            <a:r>
              <a:rPr lang="en-US" sz="2200" dirty="0"/>
              <a:t>use techniques of journaling or copy-on-write to atomically transition on-disk state to deal with system failures</a:t>
            </a:r>
          </a:p>
          <a:p>
            <a:endParaRPr lang="en-US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C5BCB4-F9A3-0744-A6DE-6BE8F233C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3124200"/>
            <a:ext cx="3886200" cy="24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792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BA81F-66C4-014C-8271-77A4A8700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Interaction between Threads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899DC-3B6C-D042-8941-AB6E78A568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Types of interaction between threads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accessing shared variables</a:t>
            </a:r>
            <a:r>
              <a:rPr lang="en-US" dirty="0"/>
              <a:t> and the need to support </a:t>
            </a:r>
            <a:r>
              <a:rPr lang="en-US" b="1" dirty="0">
                <a:solidFill>
                  <a:srgbClr val="0000FF"/>
                </a:solidFill>
              </a:rPr>
              <a:t>atomicity</a:t>
            </a:r>
            <a:r>
              <a:rPr lang="en-US" dirty="0"/>
              <a:t> for critical sections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one thread must </a:t>
            </a:r>
            <a:r>
              <a:rPr lang="en-US" b="1" dirty="0"/>
              <a:t>wait for</a:t>
            </a:r>
            <a:r>
              <a:rPr lang="en-US" dirty="0"/>
              <a:t> another to complete some action before it continues (</a:t>
            </a:r>
            <a:r>
              <a:rPr lang="en-US" b="1" dirty="0">
                <a:solidFill>
                  <a:srgbClr val="0000FF"/>
                </a:solidFill>
              </a:rPr>
              <a:t>causality</a:t>
            </a:r>
            <a:r>
              <a:rPr lang="en-US" dirty="0"/>
              <a:t>)</a:t>
            </a:r>
          </a:p>
          <a:p>
            <a:r>
              <a:rPr lang="en-US" dirty="0"/>
              <a:t>Synchronization primitives for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Atomicity (or </a:t>
            </a:r>
            <a:r>
              <a:rPr lang="en-US"/>
              <a:t>mutual exclusion)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sleeping/waking interaction (causality)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707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8072-E50E-284B-A0F2-7022401FF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dirty="0"/>
              <a:t>Why Study Concurrency in OS?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44ECB-8A1B-1349-B35E-E028AF049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dirty="0"/>
              <a:t>OS was the first concurrent program, and many techniques were created for use </a:t>
            </a:r>
            <a:r>
              <a:rPr lang="en-US" sz="3000" i="1" dirty="0"/>
              <a:t>within </a:t>
            </a:r>
            <a:r>
              <a:rPr lang="en-US" sz="3000" dirty="0"/>
              <a:t>the OS </a:t>
            </a:r>
          </a:p>
          <a:p>
            <a:r>
              <a:rPr lang="en-US" sz="3000" dirty="0"/>
              <a:t>Later, with multi-threaded processes, application programmers also had to consider concurrency</a:t>
            </a:r>
          </a:p>
          <a:p>
            <a:r>
              <a:rPr lang="en-US" sz="3000" dirty="0"/>
              <a:t>Every kernel data structure has to be carefully accessed, with the proper </a:t>
            </a:r>
            <a:r>
              <a:rPr lang="en-US" sz="3000" b="1" dirty="0"/>
              <a:t>synchronization</a:t>
            </a:r>
            <a:r>
              <a:rPr lang="en-US" sz="3000" dirty="0"/>
              <a:t> </a:t>
            </a:r>
            <a:r>
              <a:rPr lang="en-US" sz="3000" b="1" dirty="0"/>
              <a:t>primitives</a:t>
            </a:r>
            <a:r>
              <a:rPr lang="en-US" sz="3000" dirty="0"/>
              <a:t>, to work correctly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272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60AF7-5B79-104F-840F-5AA24DCF5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Concurrency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1AAD-32BC-AF4C-BF39-CA4F9B663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A </a:t>
            </a:r>
            <a:r>
              <a:rPr lang="en-US" sz="2000" b="1" dirty="0"/>
              <a:t>critical section </a:t>
            </a:r>
            <a:r>
              <a:rPr lang="en-US" sz="2000" dirty="0"/>
              <a:t>is a piece of code that accesses a </a:t>
            </a:r>
            <a:r>
              <a:rPr lang="en-US" sz="2000" i="1" dirty="0"/>
              <a:t>shared </a:t>
            </a:r>
            <a:r>
              <a:rPr lang="en-US" sz="2000" dirty="0"/>
              <a:t>resource, usually a variable or data structure</a:t>
            </a:r>
          </a:p>
          <a:p>
            <a:r>
              <a:rPr lang="en-US" sz="2000" dirty="0"/>
              <a:t>A </a:t>
            </a:r>
            <a:r>
              <a:rPr lang="en-US" sz="2000" b="1" dirty="0"/>
              <a:t>race condition </a:t>
            </a:r>
            <a:r>
              <a:rPr lang="en-US" sz="2000" dirty="0"/>
              <a:t>arises if multiple threads of execution enter the critical section at roughly the same time; both attempt to update the shared data structure, leading to a surprising (and perhaps undesirable) outcome </a:t>
            </a:r>
          </a:p>
          <a:p>
            <a:r>
              <a:rPr lang="en-US" sz="2000" dirty="0"/>
              <a:t>An </a:t>
            </a:r>
            <a:r>
              <a:rPr lang="en-US" sz="2000" b="1" dirty="0"/>
              <a:t>indeterminate </a:t>
            </a:r>
            <a:r>
              <a:rPr lang="en-US" sz="2000" dirty="0"/>
              <a:t>program consists of one or more race conditions; the output of the program varies from run to run, depending on which threads ran when. The outcome is thus </a:t>
            </a:r>
            <a:r>
              <a:rPr lang="en-US" sz="2000" b="1" dirty="0"/>
              <a:t>not</a:t>
            </a:r>
            <a:r>
              <a:rPr lang="en-US" sz="2000" dirty="0"/>
              <a:t> </a:t>
            </a:r>
            <a:r>
              <a:rPr lang="en-US" sz="2000" b="1" dirty="0"/>
              <a:t>deterministic</a:t>
            </a:r>
            <a:endParaRPr lang="en-US" sz="2000" dirty="0"/>
          </a:p>
          <a:p>
            <a:r>
              <a:rPr lang="en-US" sz="2000" dirty="0"/>
              <a:t>To avoid these problems, threads should use some kind of </a:t>
            </a:r>
            <a:r>
              <a:rPr lang="en-US" sz="2000" b="1" dirty="0"/>
              <a:t>mutual exclusion primitives</a:t>
            </a:r>
            <a:r>
              <a:rPr lang="en-US" sz="2000" dirty="0"/>
              <a:t>; doing so guarantees that only a single thread ever enters a critical section, thus avoiding races, and resulting in deterministic program outputs.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089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800" dirty="0">
                <a:latin typeface="Comic Sans MS" charset="0"/>
                <a:cs typeface="+mj-cs"/>
              </a:rPr>
              <a:t>Introduction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953000"/>
          </a:xfrm>
        </p:spPr>
        <p:txBody>
          <a:bodyPr/>
          <a:lstStyle/>
          <a:p>
            <a:pPr eaLnBrk="1" hangingPunct="1">
              <a:defRPr/>
            </a:pPr>
            <a:r>
              <a:rPr lang="en-US" sz="2200" dirty="0">
                <a:latin typeface="Comic Sans MS" charset="0"/>
                <a:cs typeface="+mn-cs"/>
              </a:rPr>
              <a:t>Two abstractions</a:t>
            </a:r>
          </a:p>
          <a:p>
            <a:pPr lvl="1" eaLnBrk="1" hangingPunct="1">
              <a:defRPr/>
            </a:pPr>
            <a:r>
              <a:rPr lang="en-US" sz="2000" b="1" dirty="0">
                <a:solidFill>
                  <a:srgbClr val="0000FF"/>
                </a:solidFill>
                <a:latin typeface="Comic Sans MS" charset="0"/>
                <a:cs typeface="+mn-cs"/>
              </a:rPr>
              <a:t>process</a:t>
            </a:r>
            <a:r>
              <a:rPr lang="en-US" sz="2000" dirty="0">
                <a:latin typeface="Comic Sans MS" charset="0"/>
                <a:cs typeface="+mn-cs"/>
              </a:rPr>
              <a:t> – </a:t>
            </a:r>
            <a:r>
              <a:rPr lang="en-US" sz="2000" b="1" dirty="0">
                <a:latin typeface="Comic Sans MS" charset="0"/>
                <a:cs typeface="+mn-cs"/>
              </a:rPr>
              <a:t>virtualize</a:t>
            </a:r>
            <a:r>
              <a:rPr lang="en-US" sz="2000" dirty="0">
                <a:latin typeface="Comic Sans MS" charset="0"/>
                <a:cs typeface="+mn-cs"/>
              </a:rPr>
              <a:t> (one) CPU for concurrency</a:t>
            </a:r>
          </a:p>
          <a:p>
            <a:pPr lvl="1" eaLnBrk="1" hangingPunct="1">
              <a:defRPr/>
            </a:pPr>
            <a:r>
              <a:rPr lang="en-US" sz="2000" b="1" dirty="0">
                <a:solidFill>
                  <a:srgbClr val="0000FF"/>
                </a:solidFill>
                <a:latin typeface="Comic Sans MS" charset="0"/>
                <a:cs typeface="+mn-cs"/>
              </a:rPr>
              <a:t>address space </a:t>
            </a:r>
            <a:r>
              <a:rPr lang="en-US" sz="2000" dirty="0">
                <a:solidFill>
                  <a:srgbClr val="000000"/>
                </a:solidFill>
                <a:latin typeface="Comic Sans MS" charset="0"/>
                <a:cs typeface="+mn-cs"/>
              </a:rPr>
              <a:t>– </a:t>
            </a:r>
            <a:r>
              <a:rPr lang="en-US" sz="2000" b="1" dirty="0">
                <a:solidFill>
                  <a:srgbClr val="000000"/>
                </a:solidFill>
                <a:latin typeface="Comic Sans MS" charset="0"/>
                <a:cs typeface="+mn-cs"/>
              </a:rPr>
              <a:t>virtualize</a:t>
            </a:r>
            <a:r>
              <a:rPr lang="en-US" sz="2000" dirty="0">
                <a:solidFill>
                  <a:srgbClr val="000000"/>
                </a:solidFill>
                <a:latin typeface="Comic Sans MS" charset="0"/>
                <a:cs typeface="+mn-cs"/>
              </a:rPr>
              <a:t> memory</a:t>
            </a:r>
          </a:p>
          <a:p>
            <a:pPr eaLnBrk="1" hangingPunct="1">
              <a:defRPr/>
            </a:pPr>
            <a:r>
              <a:rPr lang="en-US" sz="2200" dirty="0"/>
              <a:t>New abstraction for programs with single point of execution</a:t>
            </a:r>
          </a:p>
          <a:p>
            <a:pPr lvl="1" eaLnBrk="1" hangingPunct="1">
              <a:defRPr/>
            </a:pPr>
            <a:r>
              <a:rPr lang="en-US" sz="2000" dirty="0"/>
              <a:t>thread</a:t>
            </a:r>
          </a:p>
          <a:p>
            <a:pPr eaLnBrk="1" hangingPunct="1">
              <a:defRPr/>
            </a:pPr>
            <a:r>
              <a:rPr lang="en-US" sz="2200" b="1" dirty="0"/>
              <a:t>Multi-threaded </a:t>
            </a:r>
            <a:r>
              <a:rPr lang="en-US" sz="2200" dirty="0"/>
              <a:t>program has more than one point of execution - multiple PCs (program counters), from each of which instructions are </a:t>
            </a:r>
            <a:r>
              <a:rPr lang="en-US" sz="2200" b="1" dirty="0"/>
              <a:t>being fetched </a:t>
            </a:r>
            <a:r>
              <a:rPr lang="en-US" sz="2200" dirty="0"/>
              <a:t>and </a:t>
            </a:r>
            <a:r>
              <a:rPr lang="en-US" sz="2200" b="1" dirty="0"/>
              <a:t>executed</a:t>
            </a:r>
          </a:p>
          <a:p>
            <a:pPr lvl="1" eaLnBrk="1" hangingPunct="1">
              <a:defRPr/>
            </a:pPr>
            <a:r>
              <a:rPr lang="en-US" sz="2000" dirty="0"/>
              <a:t>multiple “</a:t>
            </a:r>
            <a:r>
              <a:rPr lang="en-US" sz="2000" b="1" dirty="0"/>
              <a:t>light-weight</a:t>
            </a:r>
            <a:r>
              <a:rPr lang="en-US" sz="2000" dirty="0"/>
              <a:t>” processes </a:t>
            </a:r>
            <a:r>
              <a:rPr lang="en-US" sz="2000" dirty="0">
                <a:solidFill>
                  <a:srgbClr val="0000FF"/>
                </a:solidFill>
              </a:rPr>
              <a:t>sharing the </a:t>
            </a:r>
            <a:r>
              <a:rPr lang="en-US" sz="2000" b="1" dirty="0">
                <a:solidFill>
                  <a:srgbClr val="0000FF"/>
                </a:solidFill>
              </a:rPr>
              <a:t>same</a:t>
            </a:r>
            <a:r>
              <a:rPr lang="en-US" sz="2000" dirty="0">
                <a:solidFill>
                  <a:srgbClr val="0000FF"/>
                </a:solidFill>
              </a:rPr>
              <a:t> address space</a:t>
            </a:r>
          </a:p>
          <a:p>
            <a:pPr lvl="1" eaLnBrk="1" hangingPunct="1">
              <a:defRPr/>
            </a:pPr>
            <a:r>
              <a:rPr lang="en-US" sz="2000" b="1" dirty="0"/>
              <a:t>context switching </a:t>
            </a:r>
            <a:r>
              <a:rPr lang="en-US" sz="2000" dirty="0"/>
              <a:t>between threads</a:t>
            </a:r>
            <a:r>
              <a:rPr lang="en-US" sz="2200" dirty="0"/>
              <a:t> </a:t>
            </a:r>
          </a:p>
          <a:p>
            <a:pPr lvl="2" eaLnBrk="1" hangingPunct="1">
              <a:defRPr/>
            </a:pPr>
            <a:r>
              <a:rPr lang="en-US" sz="1800" dirty="0"/>
              <a:t>save/restore states of threads</a:t>
            </a:r>
          </a:p>
          <a:p>
            <a:pPr lvl="2" eaLnBrk="1" hangingPunct="1">
              <a:defRPr/>
            </a:pPr>
            <a:r>
              <a:rPr lang="en-US" sz="1800" b="1" dirty="0">
                <a:solidFill>
                  <a:srgbClr val="0000FF"/>
                </a:solidFill>
              </a:rPr>
              <a:t>Thread Control Block (TCB) </a:t>
            </a:r>
            <a:r>
              <a:rPr lang="en-US" sz="1800" dirty="0"/>
              <a:t>[vs. Process Control Block (PCB)]</a:t>
            </a:r>
          </a:p>
          <a:p>
            <a:pPr eaLnBrk="1" hangingPunct="1">
              <a:defRPr/>
            </a:pPr>
            <a:endParaRPr lang="en-US" sz="2800" dirty="0"/>
          </a:p>
          <a:p>
            <a:pPr eaLnBrk="1" hangingPunct="1">
              <a:defRPr/>
            </a:pPr>
            <a:endParaRPr lang="en-US" dirty="0">
              <a:solidFill>
                <a:srgbClr val="000000"/>
              </a:solidFill>
              <a:latin typeface="Comic Sans MS" charset="0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381000" y="1600200"/>
            <a:ext cx="9296400" cy="4648200"/>
            <a:chOff x="1143000" y="1600200"/>
            <a:chExt cx="6388100" cy="3302000"/>
          </a:xfrm>
        </p:grpSpPr>
        <p:pic>
          <p:nvPicPr>
            <p:cNvPr id="5" name="Picture 4" descr="vm-intro-p3.eps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000" y="1600200"/>
              <a:ext cx="3111500" cy="3302000"/>
            </a:xfrm>
            <a:prstGeom prst="rect">
              <a:avLst/>
            </a:prstGeom>
          </p:spPr>
        </p:pic>
        <p:pic>
          <p:nvPicPr>
            <p:cNvPr id="6" name="Picture 5" descr="thread-multi-as.eps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19600" y="1600200"/>
              <a:ext cx="3111500" cy="3302000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1295400" y="6248400"/>
            <a:ext cx="1933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Single-threaded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48400" y="617220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2-threaded</a:t>
            </a:r>
          </a:p>
          <a:p>
            <a:r>
              <a:rPr lang="en-US" b="1" dirty="0">
                <a:solidFill>
                  <a:srgbClr val="0000FF"/>
                </a:solidFill>
              </a:rPr>
              <a:t>one stack per thread</a:t>
            </a:r>
          </a:p>
        </p:txBody>
      </p:sp>
    </p:spTree>
    <p:extLst>
      <p:ext uri="{BB962C8B-B14F-4D97-AF65-F5344CB8AC3E}">
        <p14:creationId xmlns:p14="http://schemas.microsoft.com/office/powerpoint/2010/main" val="2039332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9EE4B-5FCB-874A-AC66-9D71E24AC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Threads?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EF513-AAAC-6348-906F-CBE2DCD51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/>
              <a:t>1. Parallelism</a:t>
            </a:r>
          </a:p>
          <a:p>
            <a:pPr lvl="1"/>
            <a:r>
              <a:rPr lang="en-US" sz="2200" dirty="0"/>
              <a:t>parallelization: the task of transforming standard </a:t>
            </a:r>
            <a:r>
              <a:rPr lang="en-US" sz="2200" b="1" dirty="0"/>
              <a:t>single-threaded </a:t>
            </a:r>
            <a:r>
              <a:rPr lang="en-US" sz="2200" dirty="0"/>
              <a:t>program into a program that works on multiple CPUs or cores (one thread per CPU/core)</a:t>
            </a:r>
          </a:p>
          <a:p>
            <a:pPr marL="457200" lvl="1" indent="0">
              <a:buNone/>
            </a:pPr>
            <a:endParaRPr lang="en-US" sz="2400" dirty="0"/>
          </a:p>
          <a:p>
            <a:pPr marL="914400" lvl="1" indent="-514350"/>
            <a:endParaRPr lang="en-US" sz="2400" dirty="0"/>
          </a:p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D80377C-19F9-854B-9404-005157021605}"/>
              </a:ext>
            </a:extLst>
          </p:cNvPr>
          <p:cNvGrpSpPr/>
          <p:nvPr/>
        </p:nvGrpSpPr>
        <p:grpSpPr>
          <a:xfrm>
            <a:off x="2286000" y="3455776"/>
            <a:ext cx="6300129" cy="3169269"/>
            <a:chOff x="2286000" y="3455776"/>
            <a:chExt cx="6300129" cy="3169269"/>
          </a:xfrm>
        </p:grpSpPr>
        <p:pic>
          <p:nvPicPr>
            <p:cNvPr id="1026" name="Picture 2" descr="https://www.cs.uaf.edu/2009/fall/cs441/proj1/russell/images/df94g6m6_4gxrw53gk_b.png">
              <a:extLst>
                <a:ext uri="{FF2B5EF4-FFF2-40B4-BE49-F238E27FC236}">
                  <a16:creationId xmlns:a16="http://schemas.microsoft.com/office/drawing/2014/main" id="{D515DCC0-DB06-7941-A5FE-CB1C1C623B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71800" y="4639490"/>
              <a:ext cx="3251200" cy="19855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CA4799E-A09C-CE4F-9474-AA98320DA436}"/>
                </a:ext>
              </a:extLst>
            </p:cNvPr>
            <p:cNvSpPr txBox="1"/>
            <p:nvPr/>
          </p:nvSpPr>
          <p:spPr>
            <a:xfrm>
              <a:off x="6553200" y="5334000"/>
              <a:ext cx="203292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Intel Core i7</a:t>
              </a:r>
            </a:p>
            <a:p>
              <a:r>
                <a:rPr lang="en-US" sz="2400" dirty="0"/>
                <a:t>(4 cores)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8D41BC3-F241-1F4C-B27D-F6EC98314994}"/>
                </a:ext>
              </a:extLst>
            </p:cNvPr>
            <p:cNvSpPr/>
            <p:nvPr/>
          </p:nvSpPr>
          <p:spPr>
            <a:xfrm>
              <a:off x="2286000" y="3455776"/>
              <a:ext cx="4572000" cy="1828800"/>
            </a:xfrm>
            <a:prstGeom prst="ellipse">
              <a:avLst/>
            </a:prstGeom>
            <a:noFill/>
            <a:ln w="57150">
              <a:solidFill>
                <a:srgbClr val="0000FF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41ADE93D-7E83-F741-B52F-4BCFC84CE7A1}"/>
                </a:ext>
              </a:extLst>
            </p:cNvPr>
            <p:cNvSpPr/>
            <p:nvPr/>
          </p:nvSpPr>
          <p:spPr>
            <a:xfrm flipV="1">
              <a:off x="3358064" y="3734924"/>
              <a:ext cx="184557" cy="1222218"/>
            </a:xfrm>
            <a:custGeom>
              <a:avLst/>
              <a:gdLst>
                <a:gd name="connsiteX0" fmla="*/ 47158 w 184557"/>
                <a:gd name="connsiteY0" fmla="*/ 0 h 1222218"/>
                <a:gd name="connsiteX1" fmla="*/ 29051 w 184557"/>
                <a:gd name="connsiteY1" fmla="*/ 172016 h 1222218"/>
                <a:gd name="connsiteX2" fmla="*/ 47158 w 184557"/>
                <a:gd name="connsiteY2" fmla="*/ 344032 h 1222218"/>
                <a:gd name="connsiteX3" fmla="*/ 1891 w 184557"/>
                <a:gd name="connsiteY3" fmla="*/ 497941 h 1222218"/>
                <a:gd name="connsiteX4" fmla="*/ 83372 w 184557"/>
                <a:gd name="connsiteY4" fmla="*/ 651849 h 1222218"/>
                <a:gd name="connsiteX5" fmla="*/ 1891 w 184557"/>
                <a:gd name="connsiteY5" fmla="*/ 832919 h 1222218"/>
                <a:gd name="connsiteX6" fmla="*/ 182960 w 184557"/>
                <a:gd name="connsiteY6" fmla="*/ 932507 h 1222218"/>
                <a:gd name="connsiteX7" fmla="*/ 92425 w 184557"/>
                <a:gd name="connsiteY7" fmla="*/ 1050202 h 1222218"/>
                <a:gd name="connsiteX8" fmla="*/ 128639 w 184557"/>
                <a:gd name="connsiteY8" fmla="*/ 1167897 h 1222218"/>
                <a:gd name="connsiteX9" fmla="*/ 101479 w 184557"/>
                <a:gd name="connsiteY9" fmla="*/ 1176950 h 1222218"/>
                <a:gd name="connsiteX10" fmla="*/ 101479 w 184557"/>
                <a:gd name="connsiteY10" fmla="*/ 1176950 h 1222218"/>
                <a:gd name="connsiteX11" fmla="*/ 74318 w 184557"/>
                <a:gd name="connsiteY11" fmla="*/ 1222218 h 122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4557" h="1222218">
                  <a:moveTo>
                    <a:pt x="47158" y="0"/>
                  </a:moveTo>
                  <a:cubicBezTo>
                    <a:pt x="38104" y="57338"/>
                    <a:pt x="29051" y="114677"/>
                    <a:pt x="29051" y="172016"/>
                  </a:cubicBezTo>
                  <a:cubicBezTo>
                    <a:pt x="29051" y="229355"/>
                    <a:pt x="51685" y="289711"/>
                    <a:pt x="47158" y="344032"/>
                  </a:cubicBezTo>
                  <a:cubicBezTo>
                    <a:pt x="42631" y="398353"/>
                    <a:pt x="-4145" y="446638"/>
                    <a:pt x="1891" y="497941"/>
                  </a:cubicBezTo>
                  <a:cubicBezTo>
                    <a:pt x="7927" y="549244"/>
                    <a:pt x="83372" y="596019"/>
                    <a:pt x="83372" y="651849"/>
                  </a:cubicBezTo>
                  <a:cubicBezTo>
                    <a:pt x="83372" y="707679"/>
                    <a:pt x="-14707" y="786143"/>
                    <a:pt x="1891" y="832919"/>
                  </a:cubicBezTo>
                  <a:cubicBezTo>
                    <a:pt x="18489" y="879695"/>
                    <a:pt x="167871" y="896293"/>
                    <a:pt x="182960" y="932507"/>
                  </a:cubicBezTo>
                  <a:cubicBezTo>
                    <a:pt x="198049" y="968721"/>
                    <a:pt x="101479" y="1010970"/>
                    <a:pt x="92425" y="1050202"/>
                  </a:cubicBezTo>
                  <a:cubicBezTo>
                    <a:pt x="83372" y="1089434"/>
                    <a:pt x="127130" y="1146772"/>
                    <a:pt x="128639" y="1167897"/>
                  </a:cubicBezTo>
                  <a:cubicBezTo>
                    <a:pt x="130148" y="1189022"/>
                    <a:pt x="101479" y="1176950"/>
                    <a:pt x="101479" y="1176950"/>
                  </a:cubicBezTo>
                  <a:lnTo>
                    <a:pt x="101479" y="1176950"/>
                  </a:lnTo>
                  <a:lnTo>
                    <a:pt x="74318" y="1222218"/>
                  </a:lnTo>
                </a:path>
              </a:pathLst>
            </a:custGeom>
            <a:ln w="38100">
              <a:solidFill>
                <a:srgbClr val="0000FF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08AB37F-6914-4D4E-9ED7-33612272415C}"/>
                </a:ext>
              </a:extLst>
            </p:cNvPr>
            <p:cNvSpPr/>
            <p:nvPr/>
          </p:nvSpPr>
          <p:spPr>
            <a:xfrm>
              <a:off x="3965166" y="3695693"/>
              <a:ext cx="235462" cy="1321806"/>
            </a:xfrm>
            <a:custGeom>
              <a:avLst/>
              <a:gdLst>
                <a:gd name="connsiteX0" fmla="*/ 144890 w 235462"/>
                <a:gd name="connsiteY0" fmla="*/ 0 h 1321806"/>
                <a:gd name="connsiteX1" fmla="*/ 18142 w 235462"/>
                <a:gd name="connsiteY1" fmla="*/ 135802 h 1321806"/>
                <a:gd name="connsiteX2" fmla="*/ 190158 w 235462"/>
                <a:gd name="connsiteY2" fmla="*/ 298764 h 1321806"/>
                <a:gd name="connsiteX3" fmla="*/ 35 w 235462"/>
                <a:gd name="connsiteY3" fmla="*/ 380245 h 1321806"/>
                <a:gd name="connsiteX4" fmla="*/ 208264 w 235462"/>
                <a:gd name="connsiteY4" fmla="*/ 497940 h 1321806"/>
                <a:gd name="connsiteX5" fmla="*/ 36249 w 235462"/>
                <a:gd name="connsiteY5" fmla="*/ 624689 h 1321806"/>
                <a:gd name="connsiteX6" fmla="*/ 235425 w 235462"/>
                <a:gd name="connsiteY6" fmla="*/ 787651 h 1321806"/>
                <a:gd name="connsiteX7" fmla="*/ 54356 w 235462"/>
                <a:gd name="connsiteY7" fmla="*/ 887239 h 1321806"/>
                <a:gd name="connsiteX8" fmla="*/ 217318 w 235462"/>
                <a:gd name="connsiteY8" fmla="*/ 1032095 h 1321806"/>
                <a:gd name="connsiteX9" fmla="*/ 36249 w 235462"/>
                <a:gd name="connsiteY9" fmla="*/ 1095469 h 1321806"/>
                <a:gd name="connsiteX10" fmla="*/ 162997 w 235462"/>
                <a:gd name="connsiteY10" fmla="*/ 1321806 h 1321806"/>
                <a:gd name="connsiteX11" fmla="*/ 162997 w 235462"/>
                <a:gd name="connsiteY11" fmla="*/ 1321806 h 1321806"/>
                <a:gd name="connsiteX12" fmla="*/ 162997 w 235462"/>
                <a:gd name="connsiteY12" fmla="*/ 1321806 h 1321806"/>
                <a:gd name="connsiteX13" fmla="*/ 162997 w 235462"/>
                <a:gd name="connsiteY13" fmla="*/ 1321806 h 1321806"/>
                <a:gd name="connsiteX14" fmla="*/ 162997 w 235462"/>
                <a:gd name="connsiteY14" fmla="*/ 1321806 h 132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462" h="1321806">
                  <a:moveTo>
                    <a:pt x="144890" y="0"/>
                  </a:moveTo>
                  <a:cubicBezTo>
                    <a:pt x="77743" y="43004"/>
                    <a:pt x="10597" y="86008"/>
                    <a:pt x="18142" y="135802"/>
                  </a:cubicBezTo>
                  <a:cubicBezTo>
                    <a:pt x="25687" y="185596"/>
                    <a:pt x="193176" y="258024"/>
                    <a:pt x="190158" y="298764"/>
                  </a:cubicBezTo>
                  <a:cubicBezTo>
                    <a:pt x="187140" y="339505"/>
                    <a:pt x="-2983" y="347049"/>
                    <a:pt x="35" y="380245"/>
                  </a:cubicBezTo>
                  <a:cubicBezTo>
                    <a:pt x="3053" y="413441"/>
                    <a:pt x="202228" y="457199"/>
                    <a:pt x="208264" y="497940"/>
                  </a:cubicBezTo>
                  <a:cubicBezTo>
                    <a:pt x="214300" y="538681"/>
                    <a:pt x="31722" y="576404"/>
                    <a:pt x="36249" y="624689"/>
                  </a:cubicBezTo>
                  <a:cubicBezTo>
                    <a:pt x="40776" y="672974"/>
                    <a:pt x="232407" y="743893"/>
                    <a:pt x="235425" y="787651"/>
                  </a:cubicBezTo>
                  <a:cubicBezTo>
                    <a:pt x="238443" y="831409"/>
                    <a:pt x="57374" y="846498"/>
                    <a:pt x="54356" y="887239"/>
                  </a:cubicBezTo>
                  <a:cubicBezTo>
                    <a:pt x="51338" y="927980"/>
                    <a:pt x="220336" y="997390"/>
                    <a:pt x="217318" y="1032095"/>
                  </a:cubicBezTo>
                  <a:cubicBezTo>
                    <a:pt x="214300" y="1066800"/>
                    <a:pt x="45302" y="1047184"/>
                    <a:pt x="36249" y="1095469"/>
                  </a:cubicBezTo>
                  <a:cubicBezTo>
                    <a:pt x="27195" y="1143754"/>
                    <a:pt x="162997" y="1321806"/>
                    <a:pt x="162997" y="1321806"/>
                  </a:cubicBezTo>
                  <a:lnTo>
                    <a:pt x="162997" y="1321806"/>
                  </a:lnTo>
                  <a:lnTo>
                    <a:pt x="162997" y="1321806"/>
                  </a:lnTo>
                  <a:lnTo>
                    <a:pt x="162997" y="1321806"/>
                  </a:lnTo>
                  <a:lnTo>
                    <a:pt x="162997" y="1321806"/>
                  </a:lnTo>
                </a:path>
              </a:pathLst>
            </a:custGeom>
            <a:ln w="38100">
              <a:solidFill>
                <a:srgbClr val="0000FF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93C9FAB5-25C9-8045-B02C-9DA9CB1E056A}"/>
                </a:ext>
              </a:extLst>
            </p:cNvPr>
            <p:cNvSpPr/>
            <p:nvPr/>
          </p:nvSpPr>
          <p:spPr>
            <a:xfrm>
              <a:off x="4689662" y="3695693"/>
              <a:ext cx="217324" cy="1421394"/>
            </a:xfrm>
            <a:custGeom>
              <a:avLst/>
              <a:gdLst>
                <a:gd name="connsiteX0" fmla="*/ 126789 w 217324"/>
                <a:gd name="connsiteY0" fmla="*/ 0 h 1421394"/>
                <a:gd name="connsiteX1" fmla="*/ 9094 w 217324"/>
                <a:gd name="connsiteY1" fmla="*/ 217284 h 1421394"/>
                <a:gd name="connsiteX2" fmla="*/ 190164 w 217324"/>
                <a:gd name="connsiteY2" fmla="*/ 407406 h 1421394"/>
                <a:gd name="connsiteX3" fmla="*/ 41 w 217324"/>
                <a:gd name="connsiteY3" fmla="*/ 597529 h 1421394"/>
                <a:gd name="connsiteX4" fmla="*/ 172057 w 217324"/>
                <a:gd name="connsiteY4" fmla="*/ 823866 h 1421394"/>
                <a:gd name="connsiteX5" fmla="*/ 72469 w 217324"/>
                <a:gd name="connsiteY5" fmla="*/ 932507 h 1421394"/>
                <a:gd name="connsiteX6" fmla="*/ 163003 w 217324"/>
                <a:gd name="connsiteY6" fmla="*/ 1086416 h 1421394"/>
                <a:gd name="connsiteX7" fmla="*/ 217324 w 217324"/>
                <a:gd name="connsiteY7" fmla="*/ 1421394 h 1421394"/>
                <a:gd name="connsiteX8" fmla="*/ 217324 w 217324"/>
                <a:gd name="connsiteY8" fmla="*/ 1421394 h 1421394"/>
                <a:gd name="connsiteX9" fmla="*/ 217324 w 217324"/>
                <a:gd name="connsiteY9" fmla="*/ 1421394 h 1421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324" h="1421394">
                  <a:moveTo>
                    <a:pt x="126789" y="0"/>
                  </a:moveTo>
                  <a:cubicBezTo>
                    <a:pt x="62660" y="74691"/>
                    <a:pt x="-1468" y="149383"/>
                    <a:pt x="9094" y="217284"/>
                  </a:cubicBezTo>
                  <a:cubicBezTo>
                    <a:pt x="19656" y="285185"/>
                    <a:pt x="191673" y="344032"/>
                    <a:pt x="190164" y="407406"/>
                  </a:cubicBezTo>
                  <a:cubicBezTo>
                    <a:pt x="188655" y="470780"/>
                    <a:pt x="3059" y="528119"/>
                    <a:pt x="41" y="597529"/>
                  </a:cubicBezTo>
                  <a:cubicBezTo>
                    <a:pt x="-2977" y="666939"/>
                    <a:pt x="159986" y="768036"/>
                    <a:pt x="172057" y="823866"/>
                  </a:cubicBezTo>
                  <a:cubicBezTo>
                    <a:pt x="184128" y="879696"/>
                    <a:pt x="73978" y="888749"/>
                    <a:pt x="72469" y="932507"/>
                  </a:cubicBezTo>
                  <a:cubicBezTo>
                    <a:pt x="70960" y="976265"/>
                    <a:pt x="138861" y="1004935"/>
                    <a:pt x="163003" y="1086416"/>
                  </a:cubicBezTo>
                  <a:cubicBezTo>
                    <a:pt x="187145" y="1167897"/>
                    <a:pt x="217324" y="1421394"/>
                    <a:pt x="217324" y="1421394"/>
                  </a:cubicBezTo>
                  <a:lnTo>
                    <a:pt x="217324" y="1421394"/>
                  </a:lnTo>
                  <a:lnTo>
                    <a:pt x="217324" y="1421394"/>
                  </a:lnTo>
                </a:path>
              </a:pathLst>
            </a:custGeom>
            <a:ln w="38100">
              <a:solidFill>
                <a:srgbClr val="0000FF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85166CA4-AFA0-4A43-B8C9-DE76A9B152D1}"/>
                </a:ext>
              </a:extLst>
            </p:cNvPr>
            <p:cNvSpPr/>
            <p:nvPr/>
          </p:nvSpPr>
          <p:spPr>
            <a:xfrm>
              <a:off x="5437983" y="3712290"/>
              <a:ext cx="172530" cy="1369431"/>
            </a:xfrm>
            <a:custGeom>
              <a:avLst/>
              <a:gdLst>
                <a:gd name="connsiteX0" fmla="*/ 27628 w 172530"/>
                <a:gd name="connsiteY0" fmla="*/ 0 h 1369431"/>
                <a:gd name="connsiteX1" fmla="*/ 136270 w 172530"/>
                <a:gd name="connsiteY1" fmla="*/ 181070 h 1369431"/>
                <a:gd name="connsiteX2" fmla="*/ 9522 w 172530"/>
                <a:gd name="connsiteY2" fmla="*/ 325925 h 1369431"/>
                <a:gd name="connsiteX3" fmla="*/ 118163 w 172530"/>
                <a:gd name="connsiteY3" fmla="*/ 479834 h 1369431"/>
                <a:gd name="connsiteX4" fmla="*/ 468 w 172530"/>
                <a:gd name="connsiteY4" fmla="*/ 597529 h 1369431"/>
                <a:gd name="connsiteX5" fmla="*/ 172484 w 172530"/>
                <a:gd name="connsiteY5" fmla="*/ 733331 h 1369431"/>
                <a:gd name="connsiteX6" fmla="*/ 18575 w 172530"/>
                <a:gd name="connsiteY6" fmla="*/ 778598 h 1369431"/>
                <a:gd name="connsiteX7" fmla="*/ 91003 w 172530"/>
                <a:gd name="connsiteY7" fmla="*/ 923454 h 1369431"/>
                <a:gd name="connsiteX8" fmla="*/ 36682 w 172530"/>
                <a:gd name="connsiteY8" fmla="*/ 1312753 h 1369431"/>
                <a:gd name="connsiteX9" fmla="*/ 54789 w 172530"/>
                <a:gd name="connsiteY9" fmla="*/ 1367074 h 1369431"/>
                <a:gd name="connsiteX10" fmla="*/ 54789 w 172530"/>
                <a:gd name="connsiteY10" fmla="*/ 1367074 h 1369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530" h="1369431">
                  <a:moveTo>
                    <a:pt x="27628" y="0"/>
                  </a:moveTo>
                  <a:cubicBezTo>
                    <a:pt x="83458" y="63374"/>
                    <a:pt x="139288" y="126749"/>
                    <a:pt x="136270" y="181070"/>
                  </a:cubicBezTo>
                  <a:cubicBezTo>
                    <a:pt x="133252" y="235391"/>
                    <a:pt x="12540" y="276131"/>
                    <a:pt x="9522" y="325925"/>
                  </a:cubicBezTo>
                  <a:cubicBezTo>
                    <a:pt x="6504" y="375719"/>
                    <a:pt x="119672" y="434567"/>
                    <a:pt x="118163" y="479834"/>
                  </a:cubicBezTo>
                  <a:cubicBezTo>
                    <a:pt x="116654" y="525101"/>
                    <a:pt x="-8585" y="555280"/>
                    <a:pt x="468" y="597529"/>
                  </a:cubicBezTo>
                  <a:cubicBezTo>
                    <a:pt x="9521" y="639778"/>
                    <a:pt x="169466" y="703153"/>
                    <a:pt x="172484" y="733331"/>
                  </a:cubicBezTo>
                  <a:cubicBezTo>
                    <a:pt x="175502" y="763509"/>
                    <a:pt x="32155" y="746911"/>
                    <a:pt x="18575" y="778598"/>
                  </a:cubicBezTo>
                  <a:cubicBezTo>
                    <a:pt x="4995" y="810285"/>
                    <a:pt x="87985" y="834428"/>
                    <a:pt x="91003" y="923454"/>
                  </a:cubicBezTo>
                  <a:cubicBezTo>
                    <a:pt x="94021" y="1012480"/>
                    <a:pt x="42718" y="1238816"/>
                    <a:pt x="36682" y="1312753"/>
                  </a:cubicBezTo>
                  <a:cubicBezTo>
                    <a:pt x="30646" y="1386690"/>
                    <a:pt x="54789" y="1367074"/>
                    <a:pt x="54789" y="1367074"/>
                  </a:cubicBezTo>
                  <a:lnTo>
                    <a:pt x="54789" y="1367074"/>
                  </a:lnTo>
                </a:path>
              </a:pathLst>
            </a:custGeom>
            <a:ln w="38100">
              <a:solidFill>
                <a:srgbClr val="0000FF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9254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9EE4B-5FCB-874A-AC66-9D71E24AC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Threads?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EF513-AAAC-6348-906F-CBE2DCD51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600" dirty="0"/>
              <a:t>2. </a:t>
            </a:r>
            <a:r>
              <a:rPr lang="en-US" sz="2400" dirty="0"/>
              <a:t>Avoid </a:t>
            </a:r>
            <a:r>
              <a:rPr lang="en-US" sz="2400" b="1" dirty="0"/>
              <a:t>blocking</a:t>
            </a:r>
            <a:r>
              <a:rPr lang="en-US" sz="2400" dirty="0"/>
              <a:t> program progress due to slow I/O</a:t>
            </a:r>
          </a:p>
          <a:p>
            <a:pPr lvl="1"/>
            <a:r>
              <a:rPr lang="en-US" sz="2000" dirty="0"/>
              <a:t>threading enables </a:t>
            </a:r>
            <a:r>
              <a:rPr lang="en-US" sz="2000" b="1" dirty="0"/>
              <a:t>overlap </a:t>
            </a:r>
            <a:r>
              <a:rPr lang="en-US" sz="2000" dirty="0"/>
              <a:t>of I/O with other activities </a:t>
            </a:r>
            <a:r>
              <a:rPr lang="en-US" sz="2000" i="1" dirty="0"/>
              <a:t>within </a:t>
            </a:r>
            <a:r>
              <a:rPr lang="en-US" sz="2000" dirty="0"/>
              <a:t>a single program, much like </a:t>
            </a:r>
            <a:r>
              <a:rPr lang="en-US" sz="2000" b="1" dirty="0"/>
              <a:t>multiprogramming </a:t>
            </a:r>
            <a:r>
              <a:rPr lang="en-US" sz="2000" dirty="0"/>
              <a:t>did for processes </a:t>
            </a:r>
            <a:r>
              <a:rPr lang="en-US" sz="2000" i="1" dirty="0"/>
              <a:t>across </a:t>
            </a:r>
            <a:r>
              <a:rPr lang="en-US" sz="2000" dirty="0"/>
              <a:t>programs </a:t>
            </a:r>
          </a:p>
          <a:p>
            <a:pPr lvl="1"/>
            <a:r>
              <a:rPr lang="en-US" sz="2000" dirty="0"/>
              <a:t>modern server-based applications (web servers, database management systems, etc.) make use of threads 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marL="457200" lvl="1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400" dirty="0">
              <a:solidFill>
                <a:srgbClr val="0000FF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Easy to share data among threads than processes</a:t>
            </a:r>
          </a:p>
          <a:p>
            <a:pPr lvl="1"/>
            <a:endParaRPr lang="en-US" sz="2400" dirty="0"/>
          </a:p>
          <a:p>
            <a:pPr marL="914400" lvl="1" indent="-514350"/>
            <a:endParaRPr lang="en-US" sz="2400" dirty="0"/>
          </a:p>
          <a:p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C623C890-E132-824E-A1E4-5BE8C6D311BA}"/>
              </a:ext>
            </a:extLst>
          </p:cNvPr>
          <p:cNvSpPr/>
          <p:nvPr/>
        </p:nvSpPr>
        <p:spPr>
          <a:xfrm>
            <a:off x="2391260" y="4701704"/>
            <a:ext cx="169800" cy="875548"/>
          </a:xfrm>
          <a:custGeom>
            <a:avLst/>
            <a:gdLst>
              <a:gd name="connsiteX0" fmla="*/ 91440 w 167978"/>
              <a:gd name="connsiteY0" fmla="*/ 0 h 1154514"/>
              <a:gd name="connsiteX1" fmla="*/ 18288 w 167978"/>
              <a:gd name="connsiteY1" fmla="*/ 109728 h 1154514"/>
              <a:gd name="connsiteX2" fmla="*/ 118872 w 167978"/>
              <a:gd name="connsiteY2" fmla="*/ 210312 h 1154514"/>
              <a:gd name="connsiteX3" fmla="*/ 0 w 167978"/>
              <a:gd name="connsiteY3" fmla="*/ 356616 h 1154514"/>
              <a:gd name="connsiteX4" fmla="*/ 118872 w 167978"/>
              <a:gd name="connsiteY4" fmla="*/ 457200 h 1154514"/>
              <a:gd name="connsiteX5" fmla="*/ 36576 w 167978"/>
              <a:gd name="connsiteY5" fmla="*/ 585216 h 1154514"/>
              <a:gd name="connsiteX6" fmla="*/ 146304 w 167978"/>
              <a:gd name="connsiteY6" fmla="*/ 685800 h 1154514"/>
              <a:gd name="connsiteX7" fmla="*/ 27432 w 167978"/>
              <a:gd name="connsiteY7" fmla="*/ 822960 h 1154514"/>
              <a:gd name="connsiteX8" fmla="*/ 155448 w 167978"/>
              <a:gd name="connsiteY8" fmla="*/ 923544 h 1154514"/>
              <a:gd name="connsiteX9" fmla="*/ 45720 w 167978"/>
              <a:gd name="connsiteY9" fmla="*/ 1033272 h 1154514"/>
              <a:gd name="connsiteX10" fmla="*/ 146304 w 167978"/>
              <a:gd name="connsiteY10" fmla="*/ 1152144 h 1154514"/>
              <a:gd name="connsiteX11" fmla="*/ 164592 w 167978"/>
              <a:gd name="connsiteY11" fmla="*/ 1115568 h 1154514"/>
              <a:gd name="connsiteX12" fmla="*/ 164592 w 167978"/>
              <a:gd name="connsiteY12" fmla="*/ 1115568 h 1154514"/>
              <a:gd name="connsiteX13" fmla="*/ 164592 w 167978"/>
              <a:gd name="connsiteY13" fmla="*/ 1115568 h 1154514"/>
              <a:gd name="connsiteX14" fmla="*/ 164592 w 167978"/>
              <a:gd name="connsiteY14" fmla="*/ 1106424 h 1154514"/>
              <a:gd name="connsiteX15" fmla="*/ 118872 w 167978"/>
              <a:gd name="connsiteY15" fmla="*/ 1143000 h 1154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7978" h="1154514">
                <a:moveTo>
                  <a:pt x="91440" y="0"/>
                </a:moveTo>
                <a:cubicBezTo>
                  <a:pt x="52578" y="37338"/>
                  <a:pt x="13716" y="74676"/>
                  <a:pt x="18288" y="109728"/>
                </a:cubicBezTo>
                <a:cubicBezTo>
                  <a:pt x="22860" y="144780"/>
                  <a:pt x="121920" y="169164"/>
                  <a:pt x="118872" y="210312"/>
                </a:cubicBezTo>
                <a:cubicBezTo>
                  <a:pt x="115824" y="251460"/>
                  <a:pt x="0" y="315468"/>
                  <a:pt x="0" y="356616"/>
                </a:cubicBezTo>
                <a:cubicBezTo>
                  <a:pt x="0" y="397764"/>
                  <a:pt x="112776" y="419100"/>
                  <a:pt x="118872" y="457200"/>
                </a:cubicBezTo>
                <a:cubicBezTo>
                  <a:pt x="124968" y="495300"/>
                  <a:pt x="32004" y="547116"/>
                  <a:pt x="36576" y="585216"/>
                </a:cubicBezTo>
                <a:cubicBezTo>
                  <a:pt x="41148" y="623316"/>
                  <a:pt x="147828" y="646176"/>
                  <a:pt x="146304" y="685800"/>
                </a:cubicBezTo>
                <a:cubicBezTo>
                  <a:pt x="144780" y="725424"/>
                  <a:pt x="25908" y="783336"/>
                  <a:pt x="27432" y="822960"/>
                </a:cubicBezTo>
                <a:cubicBezTo>
                  <a:pt x="28956" y="862584"/>
                  <a:pt x="152400" y="888492"/>
                  <a:pt x="155448" y="923544"/>
                </a:cubicBezTo>
                <a:cubicBezTo>
                  <a:pt x="158496" y="958596"/>
                  <a:pt x="47244" y="995172"/>
                  <a:pt x="45720" y="1033272"/>
                </a:cubicBezTo>
                <a:cubicBezTo>
                  <a:pt x="44196" y="1071372"/>
                  <a:pt x="126492" y="1138428"/>
                  <a:pt x="146304" y="1152144"/>
                </a:cubicBezTo>
                <a:cubicBezTo>
                  <a:pt x="166116" y="1165860"/>
                  <a:pt x="164592" y="1115568"/>
                  <a:pt x="164592" y="1115568"/>
                </a:cubicBezTo>
                <a:lnTo>
                  <a:pt x="164592" y="1115568"/>
                </a:lnTo>
                <a:lnTo>
                  <a:pt x="164592" y="1115568"/>
                </a:lnTo>
                <a:cubicBezTo>
                  <a:pt x="164592" y="1114044"/>
                  <a:pt x="172212" y="1101852"/>
                  <a:pt x="164592" y="1106424"/>
                </a:cubicBezTo>
                <a:cubicBezTo>
                  <a:pt x="156972" y="1110996"/>
                  <a:pt x="137922" y="1126998"/>
                  <a:pt x="118872" y="1143000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4DD8A1BF-A9FF-7C4C-8BD1-C676498D4C02}"/>
              </a:ext>
            </a:extLst>
          </p:cNvPr>
          <p:cNvSpPr/>
          <p:nvPr/>
        </p:nvSpPr>
        <p:spPr>
          <a:xfrm flipH="1">
            <a:off x="3000977" y="4655270"/>
            <a:ext cx="112804" cy="794842"/>
          </a:xfrm>
          <a:custGeom>
            <a:avLst/>
            <a:gdLst>
              <a:gd name="connsiteX0" fmla="*/ 91440 w 167978"/>
              <a:gd name="connsiteY0" fmla="*/ 0 h 1154514"/>
              <a:gd name="connsiteX1" fmla="*/ 18288 w 167978"/>
              <a:gd name="connsiteY1" fmla="*/ 109728 h 1154514"/>
              <a:gd name="connsiteX2" fmla="*/ 118872 w 167978"/>
              <a:gd name="connsiteY2" fmla="*/ 210312 h 1154514"/>
              <a:gd name="connsiteX3" fmla="*/ 0 w 167978"/>
              <a:gd name="connsiteY3" fmla="*/ 356616 h 1154514"/>
              <a:gd name="connsiteX4" fmla="*/ 118872 w 167978"/>
              <a:gd name="connsiteY4" fmla="*/ 457200 h 1154514"/>
              <a:gd name="connsiteX5" fmla="*/ 36576 w 167978"/>
              <a:gd name="connsiteY5" fmla="*/ 585216 h 1154514"/>
              <a:gd name="connsiteX6" fmla="*/ 146304 w 167978"/>
              <a:gd name="connsiteY6" fmla="*/ 685800 h 1154514"/>
              <a:gd name="connsiteX7" fmla="*/ 27432 w 167978"/>
              <a:gd name="connsiteY7" fmla="*/ 822960 h 1154514"/>
              <a:gd name="connsiteX8" fmla="*/ 155448 w 167978"/>
              <a:gd name="connsiteY8" fmla="*/ 923544 h 1154514"/>
              <a:gd name="connsiteX9" fmla="*/ 45720 w 167978"/>
              <a:gd name="connsiteY9" fmla="*/ 1033272 h 1154514"/>
              <a:gd name="connsiteX10" fmla="*/ 146304 w 167978"/>
              <a:gd name="connsiteY10" fmla="*/ 1152144 h 1154514"/>
              <a:gd name="connsiteX11" fmla="*/ 164592 w 167978"/>
              <a:gd name="connsiteY11" fmla="*/ 1115568 h 1154514"/>
              <a:gd name="connsiteX12" fmla="*/ 164592 w 167978"/>
              <a:gd name="connsiteY12" fmla="*/ 1115568 h 1154514"/>
              <a:gd name="connsiteX13" fmla="*/ 164592 w 167978"/>
              <a:gd name="connsiteY13" fmla="*/ 1115568 h 1154514"/>
              <a:gd name="connsiteX14" fmla="*/ 164592 w 167978"/>
              <a:gd name="connsiteY14" fmla="*/ 1106424 h 1154514"/>
              <a:gd name="connsiteX15" fmla="*/ 118872 w 167978"/>
              <a:gd name="connsiteY15" fmla="*/ 1143000 h 1154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7978" h="1154514">
                <a:moveTo>
                  <a:pt x="91440" y="0"/>
                </a:moveTo>
                <a:cubicBezTo>
                  <a:pt x="52578" y="37338"/>
                  <a:pt x="13716" y="74676"/>
                  <a:pt x="18288" y="109728"/>
                </a:cubicBezTo>
                <a:cubicBezTo>
                  <a:pt x="22860" y="144780"/>
                  <a:pt x="121920" y="169164"/>
                  <a:pt x="118872" y="210312"/>
                </a:cubicBezTo>
                <a:cubicBezTo>
                  <a:pt x="115824" y="251460"/>
                  <a:pt x="0" y="315468"/>
                  <a:pt x="0" y="356616"/>
                </a:cubicBezTo>
                <a:cubicBezTo>
                  <a:pt x="0" y="397764"/>
                  <a:pt x="112776" y="419100"/>
                  <a:pt x="118872" y="457200"/>
                </a:cubicBezTo>
                <a:cubicBezTo>
                  <a:pt x="124968" y="495300"/>
                  <a:pt x="32004" y="547116"/>
                  <a:pt x="36576" y="585216"/>
                </a:cubicBezTo>
                <a:cubicBezTo>
                  <a:pt x="41148" y="623316"/>
                  <a:pt x="147828" y="646176"/>
                  <a:pt x="146304" y="685800"/>
                </a:cubicBezTo>
                <a:cubicBezTo>
                  <a:pt x="144780" y="725424"/>
                  <a:pt x="25908" y="783336"/>
                  <a:pt x="27432" y="822960"/>
                </a:cubicBezTo>
                <a:cubicBezTo>
                  <a:pt x="28956" y="862584"/>
                  <a:pt x="152400" y="888492"/>
                  <a:pt x="155448" y="923544"/>
                </a:cubicBezTo>
                <a:cubicBezTo>
                  <a:pt x="158496" y="958596"/>
                  <a:pt x="47244" y="995172"/>
                  <a:pt x="45720" y="1033272"/>
                </a:cubicBezTo>
                <a:cubicBezTo>
                  <a:pt x="44196" y="1071372"/>
                  <a:pt x="126492" y="1138428"/>
                  <a:pt x="146304" y="1152144"/>
                </a:cubicBezTo>
                <a:cubicBezTo>
                  <a:pt x="166116" y="1165860"/>
                  <a:pt x="164592" y="1115568"/>
                  <a:pt x="164592" y="1115568"/>
                </a:cubicBezTo>
                <a:lnTo>
                  <a:pt x="164592" y="1115568"/>
                </a:lnTo>
                <a:lnTo>
                  <a:pt x="164592" y="1115568"/>
                </a:lnTo>
                <a:cubicBezTo>
                  <a:pt x="164592" y="1114044"/>
                  <a:pt x="172212" y="1101852"/>
                  <a:pt x="164592" y="1106424"/>
                </a:cubicBezTo>
                <a:cubicBezTo>
                  <a:pt x="156972" y="1110996"/>
                  <a:pt x="137922" y="1126998"/>
                  <a:pt x="118872" y="1143000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970D6B6-B689-834A-9698-AC5FB2239917}"/>
              </a:ext>
            </a:extLst>
          </p:cNvPr>
          <p:cNvSpPr/>
          <p:nvPr/>
        </p:nvSpPr>
        <p:spPr>
          <a:xfrm>
            <a:off x="1803087" y="4379023"/>
            <a:ext cx="1798243" cy="139979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mage result for images of alice">
            <a:extLst>
              <a:ext uri="{FF2B5EF4-FFF2-40B4-BE49-F238E27FC236}">
                <a16:creationId xmlns:a16="http://schemas.microsoft.com/office/drawing/2014/main" id="{196FB944-74BB-674C-B38E-E7CE4B24B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68863" y="3961697"/>
            <a:ext cx="1034948" cy="1713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32B6335-D1FB-244A-B018-94B3D675F3D1}"/>
              </a:ext>
            </a:extLst>
          </p:cNvPr>
          <p:cNvCxnSpPr>
            <a:cxnSpLocks/>
          </p:cNvCxnSpPr>
          <p:nvPr/>
        </p:nvCxnSpPr>
        <p:spPr>
          <a:xfrm flipH="1">
            <a:off x="3159428" y="4721507"/>
            <a:ext cx="3103872" cy="143544"/>
          </a:xfrm>
          <a:prstGeom prst="straightConnector1">
            <a:avLst/>
          </a:prstGeom>
          <a:ln w="28575">
            <a:prstDash val="solid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Freeform 21">
            <a:extLst>
              <a:ext uri="{FF2B5EF4-FFF2-40B4-BE49-F238E27FC236}">
                <a16:creationId xmlns:a16="http://schemas.microsoft.com/office/drawing/2014/main" id="{725EAA7D-FEB1-0345-9CBF-8A4D55DC3D4B}"/>
              </a:ext>
            </a:extLst>
          </p:cNvPr>
          <p:cNvSpPr/>
          <p:nvPr/>
        </p:nvSpPr>
        <p:spPr>
          <a:xfrm>
            <a:off x="6291367" y="4599799"/>
            <a:ext cx="115283" cy="794842"/>
          </a:xfrm>
          <a:custGeom>
            <a:avLst/>
            <a:gdLst>
              <a:gd name="connsiteX0" fmla="*/ 91440 w 167978"/>
              <a:gd name="connsiteY0" fmla="*/ 0 h 1154514"/>
              <a:gd name="connsiteX1" fmla="*/ 18288 w 167978"/>
              <a:gd name="connsiteY1" fmla="*/ 109728 h 1154514"/>
              <a:gd name="connsiteX2" fmla="*/ 118872 w 167978"/>
              <a:gd name="connsiteY2" fmla="*/ 210312 h 1154514"/>
              <a:gd name="connsiteX3" fmla="*/ 0 w 167978"/>
              <a:gd name="connsiteY3" fmla="*/ 356616 h 1154514"/>
              <a:gd name="connsiteX4" fmla="*/ 118872 w 167978"/>
              <a:gd name="connsiteY4" fmla="*/ 457200 h 1154514"/>
              <a:gd name="connsiteX5" fmla="*/ 36576 w 167978"/>
              <a:gd name="connsiteY5" fmla="*/ 585216 h 1154514"/>
              <a:gd name="connsiteX6" fmla="*/ 146304 w 167978"/>
              <a:gd name="connsiteY6" fmla="*/ 685800 h 1154514"/>
              <a:gd name="connsiteX7" fmla="*/ 27432 w 167978"/>
              <a:gd name="connsiteY7" fmla="*/ 822960 h 1154514"/>
              <a:gd name="connsiteX8" fmla="*/ 155448 w 167978"/>
              <a:gd name="connsiteY8" fmla="*/ 923544 h 1154514"/>
              <a:gd name="connsiteX9" fmla="*/ 45720 w 167978"/>
              <a:gd name="connsiteY9" fmla="*/ 1033272 h 1154514"/>
              <a:gd name="connsiteX10" fmla="*/ 146304 w 167978"/>
              <a:gd name="connsiteY10" fmla="*/ 1152144 h 1154514"/>
              <a:gd name="connsiteX11" fmla="*/ 164592 w 167978"/>
              <a:gd name="connsiteY11" fmla="*/ 1115568 h 1154514"/>
              <a:gd name="connsiteX12" fmla="*/ 164592 w 167978"/>
              <a:gd name="connsiteY12" fmla="*/ 1115568 h 1154514"/>
              <a:gd name="connsiteX13" fmla="*/ 164592 w 167978"/>
              <a:gd name="connsiteY13" fmla="*/ 1115568 h 1154514"/>
              <a:gd name="connsiteX14" fmla="*/ 164592 w 167978"/>
              <a:gd name="connsiteY14" fmla="*/ 1106424 h 1154514"/>
              <a:gd name="connsiteX15" fmla="*/ 118872 w 167978"/>
              <a:gd name="connsiteY15" fmla="*/ 1143000 h 1154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7978" h="1154514">
                <a:moveTo>
                  <a:pt x="91440" y="0"/>
                </a:moveTo>
                <a:cubicBezTo>
                  <a:pt x="52578" y="37338"/>
                  <a:pt x="13716" y="74676"/>
                  <a:pt x="18288" y="109728"/>
                </a:cubicBezTo>
                <a:cubicBezTo>
                  <a:pt x="22860" y="144780"/>
                  <a:pt x="121920" y="169164"/>
                  <a:pt x="118872" y="210312"/>
                </a:cubicBezTo>
                <a:cubicBezTo>
                  <a:pt x="115824" y="251460"/>
                  <a:pt x="0" y="315468"/>
                  <a:pt x="0" y="356616"/>
                </a:cubicBezTo>
                <a:cubicBezTo>
                  <a:pt x="0" y="397764"/>
                  <a:pt x="112776" y="419100"/>
                  <a:pt x="118872" y="457200"/>
                </a:cubicBezTo>
                <a:cubicBezTo>
                  <a:pt x="124968" y="495300"/>
                  <a:pt x="32004" y="547116"/>
                  <a:pt x="36576" y="585216"/>
                </a:cubicBezTo>
                <a:cubicBezTo>
                  <a:pt x="41148" y="623316"/>
                  <a:pt x="147828" y="646176"/>
                  <a:pt x="146304" y="685800"/>
                </a:cubicBezTo>
                <a:cubicBezTo>
                  <a:pt x="144780" y="725424"/>
                  <a:pt x="25908" y="783336"/>
                  <a:pt x="27432" y="822960"/>
                </a:cubicBezTo>
                <a:cubicBezTo>
                  <a:pt x="28956" y="862584"/>
                  <a:pt x="152400" y="888492"/>
                  <a:pt x="155448" y="923544"/>
                </a:cubicBezTo>
                <a:cubicBezTo>
                  <a:pt x="158496" y="958596"/>
                  <a:pt x="47244" y="995172"/>
                  <a:pt x="45720" y="1033272"/>
                </a:cubicBezTo>
                <a:cubicBezTo>
                  <a:pt x="44196" y="1071372"/>
                  <a:pt x="126492" y="1138428"/>
                  <a:pt x="146304" y="1152144"/>
                </a:cubicBezTo>
                <a:cubicBezTo>
                  <a:pt x="166116" y="1165860"/>
                  <a:pt x="164592" y="1115568"/>
                  <a:pt x="164592" y="1115568"/>
                </a:cubicBezTo>
                <a:lnTo>
                  <a:pt x="164592" y="1115568"/>
                </a:lnTo>
                <a:lnTo>
                  <a:pt x="164592" y="1115568"/>
                </a:lnTo>
                <a:cubicBezTo>
                  <a:pt x="164592" y="1114044"/>
                  <a:pt x="172212" y="1101852"/>
                  <a:pt x="164592" y="1106424"/>
                </a:cubicBezTo>
                <a:cubicBezTo>
                  <a:pt x="156972" y="1110996"/>
                  <a:pt x="137922" y="1126998"/>
                  <a:pt x="118872" y="1143000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14C44989-91EF-0E48-9432-7D85165DD1C0}"/>
              </a:ext>
            </a:extLst>
          </p:cNvPr>
          <p:cNvSpPr/>
          <p:nvPr/>
        </p:nvSpPr>
        <p:spPr>
          <a:xfrm flipH="1">
            <a:off x="6782423" y="4373940"/>
            <a:ext cx="112804" cy="794842"/>
          </a:xfrm>
          <a:custGeom>
            <a:avLst/>
            <a:gdLst>
              <a:gd name="connsiteX0" fmla="*/ 91440 w 167978"/>
              <a:gd name="connsiteY0" fmla="*/ 0 h 1154514"/>
              <a:gd name="connsiteX1" fmla="*/ 18288 w 167978"/>
              <a:gd name="connsiteY1" fmla="*/ 109728 h 1154514"/>
              <a:gd name="connsiteX2" fmla="*/ 118872 w 167978"/>
              <a:gd name="connsiteY2" fmla="*/ 210312 h 1154514"/>
              <a:gd name="connsiteX3" fmla="*/ 0 w 167978"/>
              <a:gd name="connsiteY3" fmla="*/ 356616 h 1154514"/>
              <a:gd name="connsiteX4" fmla="*/ 118872 w 167978"/>
              <a:gd name="connsiteY4" fmla="*/ 457200 h 1154514"/>
              <a:gd name="connsiteX5" fmla="*/ 36576 w 167978"/>
              <a:gd name="connsiteY5" fmla="*/ 585216 h 1154514"/>
              <a:gd name="connsiteX6" fmla="*/ 146304 w 167978"/>
              <a:gd name="connsiteY6" fmla="*/ 685800 h 1154514"/>
              <a:gd name="connsiteX7" fmla="*/ 27432 w 167978"/>
              <a:gd name="connsiteY7" fmla="*/ 822960 h 1154514"/>
              <a:gd name="connsiteX8" fmla="*/ 155448 w 167978"/>
              <a:gd name="connsiteY8" fmla="*/ 923544 h 1154514"/>
              <a:gd name="connsiteX9" fmla="*/ 45720 w 167978"/>
              <a:gd name="connsiteY9" fmla="*/ 1033272 h 1154514"/>
              <a:gd name="connsiteX10" fmla="*/ 146304 w 167978"/>
              <a:gd name="connsiteY10" fmla="*/ 1152144 h 1154514"/>
              <a:gd name="connsiteX11" fmla="*/ 164592 w 167978"/>
              <a:gd name="connsiteY11" fmla="*/ 1115568 h 1154514"/>
              <a:gd name="connsiteX12" fmla="*/ 164592 w 167978"/>
              <a:gd name="connsiteY12" fmla="*/ 1115568 h 1154514"/>
              <a:gd name="connsiteX13" fmla="*/ 164592 w 167978"/>
              <a:gd name="connsiteY13" fmla="*/ 1115568 h 1154514"/>
              <a:gd name="connsiteX14" fmla="*/ 164592 w 167978"/>
              <a:gd name="connsiteY14" fmla="*/ 1106424 h 1154514"/>
              <a:gd name="connsiteX15" fmla="*/ 118872 w 167978"/>
              <a:gd name="connsiteY15" fmla="*/ 1143000 h 1154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7978" h="1154514">
                <a:moveTo>
                  <a:pt x="91440" y="0"/>
                </a:moveTo>
                <a:cubicBezTo>
                  <a:pt x="52578" y="37338"/>
                  <a:pt x="13716" y="74676"/>
                  <a:pt x="18288" y="109728"/>
                </a:cubicBezTo>
                <a:cubicBezTo>
                  <a:pt x="22860" y="144780"/>
                  <a:pt x="121920" y="169164"/>
                  <a:pt x="118872" y="210312"/>
                </a:cubicBezTo>
                <a:cubicBezTo>
                  <a:pt x="115824" y="251460"/>
                  <a:pt x="0" y="315468"/>
                  <a:pt x="0" y="356616"/>
                </a:cubicBezTo>
                <a:cubicBezTo>
                  <a:pt x="0" y="397764"/>
                  <a:pt x="112776" y="419100"/>
                  <a:pt x="118872" y="457200"/>
                </a:cubicBezTo>
                <a:cubicBezTo>
                  <a:pt x="124968" y="495300"/>
                  <a:pt x="32004" y="547116"/>
                  <a:pt x="36576" y="585216"/>
                </a:cubicBezTo>
                <a:cubicBezTo>
                  <a:pt x="41148" y="623316"/>
                  <a:pt x="147828" y="646176"/>
                  <a:pt x="146304" y="685800"/>
                </a:cubicBezTo>
                <a:cubicBezTo>
                  <a:pt x="144780" y="725424"/>
                  <a:pt x="25908" y="783336"/>
                  <a:pt x="27432" y="822960"/>
                </a:cubicBezTo>
                <a:cubicBezTo>
                  <a:pt x="28956" y="862584"/>
                  <a:pt x="152400" y="888492"/>
                  <a:pt x="155448" y="923544"/>
                </a:cubicBezTo>
                <a:cubicBezTo>
                  <a:pt x="158496" y="958596"/>
                  <a:pt x="47244" y="995172"/>
                  <a:pt x="45720" y="1033272"/>
                </a:cubicBezTo>
                <a:cubicBezTo>
                  <a:pt x="44196" y="1071372"/>
                  <a:pt x="126492" y="1138428"/>
                  <a:pt x="146304" y="1152144"/>
                </a:cubicBezTo>
                <a:cubicBezTo>
                  <a:pt x="166116" y="1165860"/>
                  <a:pt x="164592" y="1115568"/>
                  <a:pt x="164592" y="1115568"/>
                </a:cubicBezTo>
                <a:lnTo>
                  <a:pt x="164592" y="1115568"/>
                </a:lnTo>
                <a:lnTo>
                  <a:pt x="164592" y="1115568"/>
                </a:lnTo>
                <a:cubicBezTo>
                  <a:pt x="164592" y="1114044"/>
                  <a:pt x="172212" y="1101852"/>
                  <a:pt x="164592" y="1106424"/>
                </a:cubicBezTo>
                <a:cubicBezTo>
                  <a:pt x="156972" y="1110996"/>
                  <a:pt x="137922" y="1126998"/>
                  <a:pt x="118872" y="1143000"/>
                </a:cubicBez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936D925-FC26-8847-B7B7-6FFFEFA38903}"/>
              </a:ext>
            </a:extLst>
          </p:cNvPr>
          <p:cNvSpPr/>
          <p:nvPr/>
        </p:nvSpPr>
        <p:spPr>
          <a:xfrm>
            <a:off x="5777479" y="4300828"/>
            <a:ext cx="1905000" cy="139979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CA61357-5E75-234D-AFD9-11F730EFBC13}"/>
              </a:ext>
            </a:extLst>
          </p:cNvPr>
          <p:cNvSpPr/>
          <p:nvPr/>
        </p:nvSpPr>
        <p:spPr>
          <a:xfrm>
            <a:off x="7262078" y="4669327"/>
            <a:ext cx="113055" cy="697117"/>
          </a:xfrm>
          <a:custGeom>
            <a:avLst/>
            <a:gdLst>
              <a:gd name="connsiteX0" fmla="*/ 31557 w 113055"/>
              <a:gd name="connsiteY0" fmla="*/ 0 h 697117"/>
              <a:gd name="connsiteX1" fmla="*/ 4397 w 113055"/>
              <a:gd name="connsiteY1" fmla="*/ 126749 h 697117"/>
              <a:gd name="connsiteX2" fmla="*/ 113038 w 113055"/>
              <a:gd name="connsiteY2" fmla="*/ 217284 h 697117"/>
              <a:gd name="connsiteX3" fmla="*/ 13450 w 113055"/>
              <a:gd name="connsiteY3" fmla="*/ 316872 h 697117"/>
              <a:gd name="connsiteX4" fmla="*/ 94931 w 113055"/>
              <a:gd name="connsiteY4" fmla="*/ 443620 h 697117"/>
              <a:gd name="connsiteX5" fmla="*/ 49664 w 113055"/>
              <a:gd name="connsiteY5" fmla="*/ 516048 h 697117"/>
              <a:gd name="connsiteX6" fmla="*/ 58717 w 113055"/>
              <a:gd name="connsiteY6" fmla="*/ 697117 h 697117"/>
              <a:gd name="connsiteX7" fmla="*/ 58717 w 113055"/>
              <a:gd name="connsiteY7" fmla="*/ 697117 h 697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3055" h="697117">
                <a:moveTo>
                  <a:pt x="31557" y="0"/>
                </a:moveTo>
                <a:cubicBezTo>
                  <a:pt x="11187" y="45267"/>
                  <a:pt x="-9183" y="90535"/>
                  <a:pt x="4397" y="126749"/>
                </a:cubicBezTo>
                <a:cubicBezTo>
                  <a:pt x="17977" y="162963"/>
                  <a:pt x="111529" y="185597"/>
                  <a:pt x="113038" y="217284"/>
                </a:cubicBezTo>
                <a:cubicBezTo>
                  <a:pt x="114547" y="248971"/>
                  <a:pt x="16468" y="279149"/>
                  <a:pt x="13450" y="316872"/>
                </a:cubicBezTo>
                <a:cubicBezTo>
                  <a:pt x="10432" y="354595"/>
                  <a:pt x="88895" y="410424"/>
                  <a:pt x="94931" y="443620"/>
                </a:cubicBezTo>
                <a:cubicBezTo>
                  <a:pt x="100967" y="476816"/>
                  <a:pt x="55700" y="473799"/>
                  <a:pt x="49664" y="516048"/>
                </a:cubicBezTo>
                <a:cubicBezTo>
                  <a:pt x="43628" y="558298"/>
                  <a:pt x="58717" y="697117"/>
                  <a:pt x="58717" y="697117"/>
                </a:cubicBezTo>
                <a:lnTo>
                  <a:pt x="58717" y="697117"/>
                </a:ln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Image result for images of disk drive">
            <a:extLst>
              <a:ext uri="{FF2B5EF4-FFF2-40B4-BE49-F238E27FC236}">
                <a16:creationId xmlns:a16="http://schemas.microsoft.com/office/drawing/2014/main" id="{1A193E0C-0BAF-E64A-84FC-8CF483EE3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3886200"/>
            <a:ext cx="651895" cy="646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Image result for images of disk drive">
            <a:extLst>
              <a:ext uri="{FF2B5EF4-FFF2-40B4-BE49-F238E27FC236}">
                <a16:creationId xmlns:a16="http://schemas.microsoft.com/office/drawing/2014/main" id="{F7063E72-50BC-E44E-89BE-C0C1D74EF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2765" y="4583747"/>
            <a:ext cx="651895" cy="646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6" descr="Image result for images of disk drive">
            <a:extLst>
              <a:ext uri="{FF2B5EF4-FFF2-40B4-BE49-F238E27FC236}">
                <a16:creationId xmlns:a16="http://schemas.microsoft.com/office/drawing/2014/main" id="{4920E4AA-A66C-F04A-B570-E2CF6E11D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582243" y="5546403"/>
            <a:ext cx="651895" cy="646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F34875B-1A89-4544-9857-3793632A9129}"/>
              </a:ext>
            </a:extLst>
          </p:cNvPr>
          <p:cNvCxnSpPr>
            <a:cxnSpLocks/>
          </p:cNvCxnSpPr>
          <p:nvPr/>
        </p:nvCxnSpPr>
        <p:spPr>
          <a:xfrm flipV="1">
            <a:off x="6923294" y="4330577"/>
            <a:ext cx="642153" cy="25317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5BDEB0B-C7D0-9443-8826-F06CC5876FED}"/>
              </a:ext>
            </a:extLst>
          </p:cNvPr>
          <p:cNvCxnSpPr>
            <a:cxnSpLocks/>
          </p:cNvCxnSpPr>
          <p:nvPr/>
        </p:nvCxnSpPr>
        <p:spPr>
          <a:xfrm flipV="1">
            <a:off x="7397999" y="4963966"/>
            <a:ext cx="599012" cy="66509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D784F3D-0C79-4B46-84DE-EACE943614F8}"/>
              </a:ext>
            </a:extLst>
          </p:cNvPr>
          <p:cNvCxnSpPr>
            <a:cxnSpLocks/>
            <a:endCxn id="28" idx="3"/>
          </p:cNvCxnSpPr>
          <p:nvPr/>
        </p:nvCxnSpPr>
        <p:spPr>
          <a:xfrm>
            <a:off x="6406650" y="5030475"/>
            <a:ext cx="1175593" cy="839275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BE05FC09-C111-D641-9A22-F686AA6A2856}"/>
              </a:ext>
            </a:extLst>
          </p:cNvPr>
          <p:cNvSpPr txBox="1"/>
          <p:nvPr/>
        </p:nvSpPr>
        <p:spPr>
          <a:xfrm>
            <a:off x="5810757" y="3825004"/>
            <a:ext cx="16001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Web server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AF33EDB-E90A-B14E-920B-7501B3D8B16E}"/>
              </a:ext>
            </a:extLst>
          </p:cNvPr>
          <p:cNvCxnSpPr>
            <a:cxnSpLocks/>
          </p:cNvCxnSpPr>
          <p:nvPr/>
        </p:nvCxnSpPr>
        <p:spPr>
          <a:xfrm flipV="1">
            <a:off x="5810757" y="5239736"/>
            <a:ext cx="1451321" cy="579764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56" name="Picture 8" descr="Image result for images of browser">
            <a:extLst>
              <a:ext uri="{FF2B5EF4-FFF2-40B4-BE49-F238E27FC236}">
                <a16:creationId xmlns:a16="http://schemas.microsoft.com/office/drawing/2014/main" id="{3090F06F-0DAB-3240-A95B-22C4BECE4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219" y="3987040"/>
            <a:ext cx="751484" cy="75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images of browser">
            <a:extLst>
              <a:ext uri="{FF2B5EF4-FFF2-40B4-BE49-F238E27FC236}">
                <a16:creationId xmlns:a16="http://schemas.microsoft.com/office/drawing/2014/main" id="{B82AD95C-969A-3942-B5CE-720B89AB8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329" y="5321064"/>
            <a:ext cx="804517" cy="804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04E01DB-C6E3-F04F-9425-57ABC03EDEA7}"/>
              </a:ext>
            </a:extLst>
          </p:cNvPr>
          <p:cNvCxnSpPr>
            <a:cxnSpLocks/>
          </p:cNvCxnSpPr>
          <p:nvPr/>
        </p:nvCxnSpPr>
        <p:spPr>
          <a:xfrm>
            <a:off x="1535832" y="4771361"/>
            <a:ext cx="827361" cy="93690"/>
          </a:xfrm>
          <a:prstGeom prst="straightConnector1">
            <a:avLst/>
          </a:prstGeom>
          <a:ln w="28575">
            <a:prstDash val="sysDash"/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60" name="Picture 12" descr="Image result for images of safari browser">
            <a:extLst>
              <a:ext uri="{FF2B5EF4-FFF2-40B4-BE49-F238E27FC236}">
                <a16:creationId xmlns:a16="http://schemas.microsoft.com/office/drawing/2014/main" id="{B0D7BAC8-E2E3-2A42-9A45-8CC342D57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19" y="3703900"/>
            <a:ext cx="1707185" cy="895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64F5538-9219-0E4A-809F-275A3411B236}"/>
              </a:ext>
            </a:extLst>
          </p:cNvPr>
          <p:cNvCxnSpPr>
            <a:cxnSpLocks/>
          </p:cNvCxnSpPr>
          <p:nvPr/>
        </p:nvCxnSpPr>
        <p:spPr>
          <a:xfrm>
            <a:off x="4884738" y="4086859"/>
            <a:ext cx="1852038" cy="425387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0225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Creation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96" y="1524000"/>
            <a:ext cx="8802557" cy="53340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1524000" y="2819400"/>
            <a:ext cx="9906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029200" y="5105400"/>
            <a:ext cx="9906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029200" y="5334000"/>
            <a:ext cx="9906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295400" y="4419600"/>
            <a:ext cx="1066800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334000" y="2260937"/>
            <a:ext cx="3505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Two threads each runs function </a:t>
            </a:r>
            <a:r>
              <a:rPr lang="en-US" sz="2000" dirty="0" err="1">
                <a:latin typeface="Courier New"/>
                <a:cs typeface="Courier New"/>
              </a:rPr>
              <a:t>mythread</a:t>
            </a:r>
            <a:r>
              <a:rPr lang="en-US" sz="2000" dirty="0">
                <a:latin typeface="Courier New"/>
                <a:cs typeface="Courier New"/>
              </a:rPr>
              <a:t>()</a:t>
            </a:r>
            <a:r>
              <a:rPr lang="en-US" sz="2000" dirty="0">
                <a:latin typeface="Comic Sans MS"/>
                <a:cs typeface="Comic Sans MS"/>
              </a:rPr>
              <a:t> with different arguments</a:t>
            </a:r>
            <a:endParaRPr lang="en-US" sz="2000" dirty="0">
              <a:latin typeface="Courier New"/>
              <a:cs typeface="Courier New"/>
            </a:endParaRPr>
          </a:p>
        </p:txBody>
      </p:sp>
      <p:sp>
        <p:nvSpPr>
          <p:cNvPr id="4" name="Right Brace 3"/>
          <p:cNvSpPr/>
          <p:nvPr/>
        </p:nvSpPr>
        <p:spPr>
          <a:xfrm>
            <a:off x="6781800" y="5638800"/>
            <a:ext cx="76200" cy="381000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34200" y="5562600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</a:rPr>
              <a:t>wait for threads to complete</a:t>
            </a:r>
          </a:p>
        </p:txBody>
      </p:sp>
    </p:spTree>
    <p:extLst>
      <p:ext uri="{BB962C8B-B14F-4D97-AF65-F5344CB8AC3E}">
        <p14:creationId xmlns:p14="http://schemas.microsoft.com/office/powerpoint/2010/main" val="891423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 Execution Traces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98" y="1828800"/>
            <a:ext cx="2667367" cy="22206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6004" y="1828800"/>
            <a:ext cx="2709931" cy="2590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962691" y="3808112"/>
            <a:ext cx="206304" cy="566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6644" y="1803115"/>
            <a:ext cx="2880189" cy="2415483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152400" y="1596847"/>
            <a:ext cx="0" cy="335280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210DAB1-CE16-754C-B503-A9D393A565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" y="5338477"/>
            <a:ext cx="6756400" cy="1371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E98A36-D23F-9747-A1E8-FAC7630945B7}"/>
              </a:ext>
            </a:extLst>
          </p:cNvPr>
          <p:cNvSpPr txBox="1"/>
          <p:nvPr/>
        </p:nvSpPr>
        <p:spPr>
          <a:xfrm>
            <a:off x="4191000" y="4718815"/>
            <a:ext cx="4586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Hard to tell </a:t>
            </a:r>
            <a:r>
              <a:rPr lang="en-US" sz="2400" b="1" dirty="0"/>
              <a:t>what</a:t>
            </a:r>
            <a:r>
              <a:rPr lang="en-US" sz="2400" dirty="0"/>
              <a:t> will run </a:t>
            </a:r>
            <a:r>
              <a:rPr lang="en-US" sz="2400" b="1" dirty="0"/>
              <a:t>when</a:t>
            </a:r>
          </a:p>
        </p:txBody>
      </p:sp>
    </p:spTree>
    <p:extLst>
      <p:ext uri="{BB962C8B-B14F-4D97-AF65-F5344CB8AC3E}">
        <p14:creationId xmlns:p14="http://schemas.microsoft.com/office/powerpoint/2010/main" val="2572741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931106-C8D2-514F-9868-1AC0D3D1E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21637"/>
            <a:ext cx="5410200" cy="47415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00505D-1F1B-E847-928E-90C14F4E0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257800"/>
            <a:ext cx="8991600" cy="103281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02A56FA-1FF7-7240-ACA1-EB7AFEBF4DEE}"/>
              </a:ext>
            </a:extLst>
          </p:cNvPr>
          <p:cNvSpPr/>
          <p:nvPr/>
        </p:nvSpPr>
        <p:spPr>
          <a:xfrm>
            <a:off x="2514600" y="4429760"/>
            <a:ext cx="4572000" cy="533400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847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It Gets Worse?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Threads interact, and </a:t>
            </a:r>
            <a:r>
              <a:rPr lang="en-US" sz="2800" b="1" dirty="0">
                <a:solidFill>
                  <a:srgbClr val="FF0000"/>
                </a:solidFill>
              </a:rPr>
              <a:t>get worse</a:t>
            </a:r>
            <a:r>
              <a:rPr lang="en-US" sz="2800" dirty="0"/>
              <a:t>, when they </a:t>
            </a:r>
            <a:r>
              <a:rPr lang="en-US" sz="2800" dirty="0">
                <a:solidFill>
                  <a:srgbClr val="0000FF"/>
                </a:solidFill>
              </a:rPr>
              <a:t>access </a:t>
            </a:r>
            <a:r>
              <a:rPr lang="en-US" sz="2800" b="1" dirty="0">
                <a:solidFill>
                  <a:srgbClr val="0000FF"/>
                </a:solidFill>
              </a:rPr>
              <a:t>shared</a:t>
            </a:r>
            <a:r>
              <a:rPr lang="en-US" sz="2800" dirty="0">
                <a:solidFill>
                  <a:srgbClr val="0000FF"/>
                </a:solidFill>
              </a:rPr>
              <a:t> data</a:t>
            </a:r>
          </a:p>
          <a:p>
            <a:r>
              <a:rPr lang="en-US" sz="2800" dirty="0"/>
              <a:t>Two threads update a global shared variable (</a:t>
            </a:r>
            <a:r>
              <a:rPr lang="en-US" sz="2800" dirty="0">
                <a:latin typeface="Courier New"/>
                <a:cs typeface="Courier New"/>
              </a:rPr>
              <a:t>t1.c</a:t>
            </a:r>
            <a:r>
              <a:rPr lang="en-US" sz="2800" dirty="0"/>
              <a:t>)</a:t>
            </a:r>
          </a:p>
          <a:p>
            <a:r>
              <a:rPr lang="en-US" sz="2800" b="1" dirty="0">
                <a:solidFill>
                  <a:srgbClr val="0000FF"/>
                </a:solidFill>
              </a:rPr>
              <a:t>Non-deterministic</a:t>
            </a:r>
            <a:r>
              <a:rPr lang="en-US" sz="2800" b="1" dirty="0"/>
              <a:t> (</a:t>
            </a:r>
            <a:r>
              <a:rPr lang="en-US" sz="2800" b="1" dirty="0">
                <a:solidFill>
                  <a:srgbClr val="0000FF"/>
                </a:solidFill>
              </a:rPr>
              <a:t>indeterminate</a:t>
            </a:r>
            <a:r>
              <a:rPr lang="en-US" sz="2800" b="1" dirty="0"/>
              <a:t>) results </a:t>
            </a:r>
            <a:r>
              <a:rPr lang="en-US" sz="2800" dirty="0"/>
              <a:t>due to </a:t>
            </a:r>
            <a:r>
              <a:rPr lang="en-US" sz="2800" b="1" dirty="0"/>
              <a:t>uncontrolled scheduling</a:t>
            </a:r>
          </a:p>
          <a:p>
            <a:r>
              <a:rPr lang="en-US" sz="2400" dirty="0">
                <a:latin typeface="Courier New"/>
                <a:cs typeface="Courier New"/>
              </a:rPr>
              <a:t>counter = counter + 1;</a:t>
            </a:r>
          </a:p>
          <a:p>
            <a:r>
              <a:rPr lang="sk-SK" sz="2400" dirty="0">
                <a:latin typeface="Courier New"/>
                <a:cs typeface="Courier New"/>
              </a:rPr>
              <a:t>mov 0x8049a1c, %eax </a:t>
            </a:r>
          </a:p>
          <a:p>
            <a:pPr marL="0" indent="0">
              <a:buNone/>
            </a:pPr>
            <a:r>
              <a:rPr lang="sk-SK" sz="2400" dirty="0">
                <a:latin typeface="Courier New"/>
                <a:cs typeface="Courier New"/>
              </a:rPr>
              <a:t>  add $0x1, %eax </a:t>
            </a:r>
          </a:p>
          <a:p>
            <a:pPr marL="0" indent="0">
              <a:buNone/>
            </a:pPr>
            <a:r>
              <a:rPr lang="sk-SK" sz="2400" dirty="0">
                <a:latin typeface="Courier New"/>
                <a:cs typeface="Courier New"/>
              </a:rPr>
              <a:t>  mov %eax, 0x8049a1c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8FC2F2-2037-EB4D-9F76-EFA1EBEF6CFE}"/>
              </a:ext>
            </a:extLst>
          </p:cNvPr>
          <p:cNvSpPr txBox="1"/>
          <p:nvPr/>
        </p:nvSpPr>
        <p:spPr>
          <a:xfrm>
            <a:off x="4953000" y="5336032"/>
            <a:ext cx="39624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Assume variable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counter</a:t>
            </a:r>
            <a:r>
              <a:rPr lang="en-US" sz="2000" dirty="0"/>
              <a:t> is located at address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0x8049a1c</a:t>
            </a:r>
            <a:r>
              <a:rPr lang="en-US" sz="2000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95647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10947</TotalTime>
  <Words>808</Words>
  <Application>Microsoft Macintosh PowerPoint</Application>
  <PresentationFormat>On-screen Show (4:3)</PresentationFormat>
  <Paragraphs>84</Paragraphs>
  <Slides>15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ＭＳ Ｐゴシック</vt:lpstr>
      <vt:lpstr>Arial</vt:lpstr>
      <vt:lpstr>Calibri</vt:lpstr>
      <vt:lpstr>Comic Sans MS</vt:lpstr>
      <vt:lpstr>Courier New</vt:lpstr>
      <vt:lpstr>Default Design</vt:lpstr>
      <vt:lpstr>Chapter 26 Concurrency and Thread</vt:lpstr>
      <vt:lpstr>Introduction</vt:lpstr>
      <vt:lpstr>Stacks</vt:lpstr>
      <vt:lpstr>Why Use Threads?</vt:lpstr>
      <vt:lpstr>Why Use Threads?</vt:lpstr>
      <vt:lpstr>Thread Creation</vt:lpstr>
      <vt:lpstr>Thread Execution Traces</vt:lpstr>
      <vt:lpstr>PowerPoint Presentation</vt:lpstr>
      <vt:lpstr>Why It Gets Worse?</vt:lpstr>
      <vt:lpstr>Thread Interleaving</vt:lpstr>
      <vt:lpstr>Race Condition</vt:lpstr>
      <vt:lpstr>Atomicity</vt:lpstr>
      <vt:lpstr>Interaction between Threads</vt:lpstr>
      <vt:lpstr>Why Study Concurrency in OS?</vt:lpstr>
      <vt:lpstr>Concurrency Terms</vt:lpstr>
    </vt:vector>
  </TitlesOfParts>
  <Company>UD CIS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Unix System Overview</dc:title>
  <dc:creator>CHien-Chung Shen</dc:creator>
  <cp:lastModifiedBy>Microsoft Office User</cp:lastModifiedBy>
  <cp:revision>139</cp:revision>
  <cp:lastPrinted>2012-08-31T14:00:57Z</cp:lastPrinted>
  <dcterms:created xsi:type="dcterms:W3CDTF">2012-06-22T13:42:06Z</dcterms:created>
  <dcterms:modified xsi:type="dcterms:W3CDTF">2019-04-08T14:59:56Z</dcterms:modified>
</cp:coreProperties>
</file>

<file path=docProps/thumbnail.jpeg>
</file>